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9" r:id="rId2"/>
  </p:sldMasterIdLst>
  <p:notesMasterIdLst>
    <p:notesMasterId r:id="rId87"/>
  </p:notesMasterIdLst>
  <p:sldIdLst>
    <p:sldId id="256" r:id="rId3"/>
    <p:sldId id="353" r:id="rId4"/>
    <p:sldId id="314" r:id="rId5"/>
    <p:sldId id="315" r:id="rId6"/>
    <p:sldId id="316" r:id="rId7"/>
    <p:sldId id="317" r:id="rId8"/>
    <p:sldId id="320" r:id="rId9"/>
    <p:sldId id="318" r:id="rId10"/>
    <p:sldId id="321" r:id="rId11"/>
    <p:sldId id="323" r:id="rId12"/>
    <p:sldId id="32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61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286" r:id="rId60"/>
    <p:sldId id="311" r:id="rId61"/>
    <p:sldId id="312" r:id="rId62"/>
    <p:sldId id="31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6" r:id="rId74"/>
    <p:sldId id="334" r:id="rId75"/>
    <p:sldId id="337" r:id="rId76"/>
    <p:sldId id="338" r:id="rId77"/>
    <p:sldId id="339" r:id="rId78"/>
    <p:sldId id="340" r:id="rId79"/>
    <p:sldId id="341" r:id="rId80"/>
    <p:sldId id="342" r:id="rId81"/>
    <p:sldId id="352" r:id="rId82"/>
    <p:sldId id="343" r:id="rId83"/>
    <p:sldId id="345" r:id="rId84"/>
    <p:sldId id="348" r:id="rId85"/>
    <p:sldId id="351" r:id="rId86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4" autoAdjust="0"/>
    <p:restoredTop sz="87647" autoAdjust="0"/>
  </p:normalViewPr>
  <p:slideViewPr>
    <p:cSldViewPr>
      <p:cViewPr varScale="1">
        <p:scale>
          <a:sx n="68" d="100"/>
          <a:sy n="68" d="100"/>
        </p:scale>
        <p:origin x="208" y="7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7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9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05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0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2/3/19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2/3/19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rPr lang="en-US" smtClean="0"/>
              <a:pPr/>
              <a:t>2/3/19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2/3/19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2/3/19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oodexperience.com/tib/" TargetMode="External"/><Relationship Id="rId2" Type="http://schemas.openxmlformats.org/officeDocument/2006/relationships/hyperlink" Target="http://baddesign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ebpagesthatsuck.com/" TargetMode="External"/><Relationship Id="rId4" Type="http://schemas.openxmlformats.org/officeDocument/2006/relationships/hyperlink" Target="http://www.rinkworks.com/stupid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/E:/Workplace/Perkuliahan/2015%20-%20IMK/DavidPogue_2006-480p-en.mp4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INTERAKSI MANUSIA KOMPUTER (IMK)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Semester Genap 2018-2019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Jadwal dan Kontak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id-ID" dirty="0"/>
              <a:t>Kelas </a:t>
            </a:r>
            <a:r>
              <a:rPr lang="id-ID" dirty="0" err="1"/>
              <a:t>B</a:t>
            </a:r>
            <a:r>
              <a:rPr lang="id-ID" dirty="0"/>
              <a:t>: Senin 07.30-10.00 di IF 107b</a:t>
            </a:r>
          </a:p>
          <a:p>
            <a:r>
              <a:rPr lang="id-ID" dirty="0"/>
              <a:t>Kelas C: Kamis 07.30-10.00 di IF 107b</a:t>
            </a:r>
          </a:p>
          <a:p>
            <a:r>
              <a:rPr lang="id-ID" dirty="0"/>
              <a:t>Kontak Dosen:</a:t>
            </a:r>
          </a:p>
          <a:p>
            <a:pPr lvl="1"/>
            <a:r>
              <a:rPr lang="id-ID" dirty="0" err="1"/>
              <a:t>anny@if.its.ac.id</a:t>
            </a:r>
            <a:endParaRPr lang="id-ID" dirty="0"/>
          </a:p>
          <a:p>
            <a:r>
              <a:rPr lang="id-ID" dirty="0"/>
              <a:t>Asisten:</a:t>
            </a:r>
          </a:p>
          <a:p>
            <a:pPr lvl="1"/>
            <a:r>
              <a:rPr lang="id-ID" dirty="0"/>
              <a:t>Kelas </a:t>
            </a:r>
            <a:r>
              <a:rPr lang="id-ID" dirty="0" err="1"/>
              <a:t>B</a:t>
            </a:r>
            <a:r>
              <a:rPr lang="id-ID" dirty="0"/>
              <a:t> dan C: </a:t>
            </a:r>
            <a:r>
              <a:rPr lang="en-US" dirty="0" err="1"/>
              <a:t>Renaldi</a:t>
            </a:r>
            <a:endParaRPr lang="id-ID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Any Questions?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What is HCI?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id-ID" dirty="0"/>
              <a:t>	</a:t>
            </a:r>
            <a:r>
              <a:rPr lang="en-US" dirty="0"/>
              <a:t>“ Human-computer interaction is a discipline concerned with the </a:t>
            </a:r>
            <a:r>
              <a:rPr lang="en-US" dirty="0">
                <a:solidFill>
                  <a:srgbClr val="FF0000"/>
                </a:solidFill>
              </a:rPr>
              <a:t>design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evaluation</a:t>
            </a:r>
            <a:r>
              <a:rPr lang="en-US" dirty="0"/>
              <a:t> and</a:t>
            </a:r>
            <a:r>
              <a:rPr lang="id-ID" dirty="0"/>
              <a:t> </a:t>
            </a:r>
            <a:r>
              <a:rPr lang="en-US" dirty="0">
                <a:solidFill>
                  <a:srgbClr val="FF0000"/>
                </a:solidFill>
              </a:rPr>
              <a:t>implementation</a:t>
            </a:r>
            <a:r>
              <a:rPr lang="en-US" dirty="0"/>
              <a:t> of </a:t>
            </a:r>
            <a:r>
              <a:rPr lang="en-US" i="1" dirty="0">
                <a:solidFill>
                  <a:srgbClr val="FF0000"/>
                </a:solidFill>
              </a:rPr>
              <a:t>interactive computing systems </a:t>
            </a:r>
            <a:r>
              <a:rPr lang="en-US" dirty="0"/>
              <a:t>for human use and with the study of major</a:t>
            </a:r>
            <a:r>
              <a:rPr lang="id-ID" dirty="0"/>
              <a:t> </a:t>
            </a:r>
            <a:r>
              <a:rPr lang="en-US" dirty="0"/>
              <a:t>phenomena surrounding them. ”</a:t>
            </a:r>
            <a:endParaRPr lang="id-ID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id-ID" dirty="0"/>
              <a:t>	</a:t>
            </a:r>
            <a:r>
              <a:rPr lang="en-US" dirty="0"/>
              <a:t>[ ACM SIGCHI Curricula for Human-Computer</a:t>
            </a:r>
            <a:r>
              <a:rPr lang="id-ID" dirty="0"/>
              <a:t> </a:t>
            </a:r>
            <a:r>
              <a:rPr lang="en-US" dirty="0"/>
              <a:t>Interaction [Hewett et al., 2002, page 5] 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515" y="0"/>
            <a:ext cx="6053519" cy="511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Psychology of Usable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id-ID" dirty="0"/>
              <a:t>	</a:t>
            </a:r>
            <a:r>
              <a:rPr lang="en-US" dirty="0"/>
              <a:t>“When simple things need pictures, labels, or instructions, the design has failed. ”</a:t>
            </a:r>
            <a:endParaRPr lang="id-ID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id-ID" dirty="0"/>
              <a:t>	</a:t>
            </a:r>
            <a:r>
              <a:rPr lang="en-US" dirty="0"/>
              <a:t>[Don Norman, The Design of Ever</a:t>
            </a:r>
            <a:r>
              <a:rPr lang="id-ID" dirty="0"/>
              <a:t>y</a:t>
            </a:r>
            <a:r>
              <a:rPr lang="en-US" dirty="0"/>
              <a:t>day Things, 1988]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Frustrations of Everyday Life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you use all the functions of your:</a:t>
            </a:r>
          </a:p>
          <a:p>
            <a:pPr lvl="1"/>
            <a:r>
              <a:rPr lang="en-US" dirty="0"/>
              <a:t>digital watch?</a:t>
            </a:r>
          </a:p>
          <a:p>
            <a:pPr lvl="1"/>
            <a:r>
              <a:rPr lang="en-US" dirty="0"/>
              <a:t>mobile phone?</a:t>
            </a:r>
          </a:p>
          <a:p>
            <a:pPr lvl="1"/>
            <a:r>
              <a:rPr lang="en-US" dirty="0"/>
              <a:t>washing machine?</a:t>
            </a:r>
          </a:p>
          <a:p>
            <a:pPr lvl="1"/>
            <a:r>
              <a:rPr lang="en-US" dirty="0"/>
              <a:t>video recorder?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Frustrations of Everyday Life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788" y="1339180"/>
            <a:ext cx="644842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550" y="61913"/>
            <a:ext cx="64389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Zeiss</a:t>
            </a:r>
            <a:r>
              <a:rPr lang="en-US" dirty="0"/>
              <a:t> Slide Projector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067944" y="1352549"/>
            <a:ext cx="4663157" cy="34514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Only one button to control the slide advance.</a:t>
            </a:r>
          </a:p>
          <a:p>
            <a:pPr lvl="1"/>
            <a:r>
              <a:rPr lang="en-US" dirty="0"/>
              <a:t>During lectures, sometimes the slides go forwards, sometimes they go backwards . . .</a:t>
            </a:r>
          </a:p>
          <a:p>
            <a:pPr lvl="1"/>
            <a:r>
              <a:rPr lang="en-US" dirty="0"/>
              <a:t>If you can find an instruction manual:</a:t>
            </a:r>
          </a:p>
          <a:p>
            <a:pPr lvl="1">
              <a:buNone/>
            </a:pPr>
            <a:r>
              <a:rPr lang="en-US" dirty="0"/>
              <a:t>	Short press = forward, long press = backward.</a:t>
            </a:r>
          </a:p>
          <a:p>
            <a:pPr lvl="1"/>
            <a:r>
              <a:rPr lang="en-US" dirty="0"/>
              <a:t>What an elegant design, two functions with just one button!</a:t>
            </a:r>
          </a:p>
          <a:p>
            <a:pPr lvl="1"/>
            <a:r>
              <a:rPr lang="en-US" dirty="0"/>
              <a:t>But how should first-time users know what to do?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 l="23834" r="25191" b="16700"/>
          <a:stretch>
            <a:fillRect/>
          </a:stretch>
        </p:blipFill>
        <p:spPr bwMode="auto">
          <a:xfrm>
            <a:off x="1321087" y="1352550"/>
            <a:ext cx="2463226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Toilet Paper?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Fancy hotel, nice bathrooms</a:t>
            </a:r>
            <a:endParaRPr lang="id-ID" dirty="0"/>
          </a:p>
          <a:p>
            <a:r>
              <a:rPr lang="en-US" dirty="0"/>
              <a:t>Having sat down and done the business, where the heck is the toilet paper?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62589"/>
            <a:ext cx="3886200" cy="284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HUMAN COMPUTER INTERACTION (HCI)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ANNY YUNIARTI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01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Toilet Paper?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62589"/>
            <a:ext cx="3886200" cy="284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5050" y="1562589"/>
            <a:ext cx="3886200" cy="284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23528" y="4445699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toilet paper is well-hidden under the ledge, and is impossible to find without the</a:t>
            </a:r>
            <a:r>
              <a:rPr lang="id-ID" dirty="0"/>
              <a:t> </a:t>
            </a:r>
            <a:r>
              <a:rPr lang="en-US" dirty="0"/>
              <a:t>sign.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Shower Control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987824" y="1352549"/>
            <a:ext cx="5743277" cy="32686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Shower control: water either goes into the bath out of the faucet or comes out of the shower. </a:t>
            </a:r>
          </a:p>
          <a:p>
            <a:pPr lvl="1"/>
            <a:r>
              <a:rPr lang="en-US" dirty="0"/>
              <a:t>Sticker with instructions on the faucet.</a:t>
            </a:r>
          </a:p>
          <a:p>
            <a:pPr lvl="1"/>
            <a:r>
              <a:rPr lang="en-US" dirty="0"/>
              <a:t>How do you make the water come out of the shower instead of the faucet?</a:t>
            </a:r>
          </a:p>
          <a:p>
            <a:pPr lvl="1"/>
            <a:r>
              <a:rPr lang="en-US" dirty="0"/>
              <a:t>You have to reach under the faucet and pull the knob down!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91630"/>
            <a:ext cx="15716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Seat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987824" y="1352549"/>
            <a:ext cx="5743277" cy="32686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seat in a mini-van (people carrier).</a:t>
            </a:r>
          </a:p>
          <a:p>
            <a:r>
              <a:rPr lang="en-US" dirty="0"/>
              <a:t>What do you think happens when you pull the lever under the seat?</a:t>
            </a:r>
          </a:p>
          <a:p>
            <a:pPr lvl="1"/>
            <a:r>
              <a:rPr lang="en-US" dirty="0"/>
              <a:t>Most normal-thinking people would expect the seat to slide backward or forward.</a:t>
            </a:r>
          </a:p>
          <a:p>
            <a:pPr lvl="1"/>
            <a:r>
              <a:rPr lang="en-US" dirty="0"/>
              <a:t>Not in this mini-van. Pulling the lever detaches the seat from the floor to make room for cargo!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460" y="1558131"/>
            <a:ext cx="16383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More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Michael Darnell; Bad Human Factors Designs; </a:t>
            </a:r>
            <a:r>
              <a:rPr lang="en-US" dirty="0">
                <a:hlinkClick r:id="rId2"/>
              </a:rPr>
              <a:t>http://baddesigns.com/</a:t>
            </a:r>
            <a:r>
              <a:rPr lang="id-ID" dirty="0"/>
              <a:t> </a:t>
            </a:r>
          </a:p>
          <a:p>
            <a:r>
              <a:rPr lang="id-ID" dirty="0"/>
              <a:t>Mark Hurst; This is broken; </a:t>
            </a:r>
            <a:r>
              <a:rPr lang="id-ID" dirty="0">
                <a:hlinkClick r:id="rId3"/>
              </a:rPr>
              <a:t>http://goodexperience.com/tib/</a:t>
            </a:r>
            <a:r>
              <a:rPr lang="id-ID" dirty="0"/>
              <a:t> </a:t>
            </a:r>
          </a:p>
          <a:p>
            <a:r>
              <a:rPr lang="en-US" dirty="0"/>
              <a:t>Computer Stupidities; </a:t>
            </a:r>
            <a:r>
              <a:rPr lang="en-US" dirty="0">
                <a:hlinkClick r:id="rId4"/>
              </a:rPr>
              <a:t>http://www.rinkworks.com/stupid/</a:t>
            </a:r>
            <a:r>
              <a:rPr lang="id-ID" dirty="0"/>
              <a:t> </a:t>
            </a:r>
          </a:p>
          <a:p>
            <a:r>
              <a:rPr lang="en-US" dirty="0"/>
              <a:t>Web Pages That Suck; </a:t>
            </a:r>
            <a:r>
              <a:rPr lang="en-US" dirty="0">
                <a:hlinkClick r:id="rId5"/>
              </a:rPr>
              <a:t>http://webpagesthatsuck.com/</a:t>
            </a:r>
            <a:endParaRPr lang="id-ID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dirty="0"/>
              <a:t>Kuliah IMK 2019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Section 2: </a:t>
            </a:r>
            <a:r>
              <a:rPr lang="en-US" dirty="0"/>
              <a:t>The Psychology of Everyday Things</a:t>
            </a:r>
          </a:p>
        </p:txBody>
      </p:sp>
      <p:pic>
        <p:nvPicPr>
          <p:cNvPr id="8" name="j0178459.jpg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rcRect t="16280" b="16280"/>
          <a:stretch>
            <a:fillRect/>
          </a:stretch>
        </p:blipFill>
        <p:spPr/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Perceived and Real Affordances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5042520" cy="28753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id-ID" dirty="0"/>
              <a:t>ff</a:t>
            </a:r>
            <a:r>
              <a:rPr lang="en-US" dirty="0" err="1"/>
              <a:t>ordances</a:t>
            </a:r>
            <a:r>
              <a:rPr lang="en-US" dirty="0"/>
              <a:t> are the range of possible (physical) actions by a user on an </a:t>
            </a:r>
            <a:r>
              <a:rPr lang="en-US" dirty="0" err="1"/>
              <a:t>artefact</a:t>
            </a:r>
            <a:r>
              <a:rPr lang="en-US" dirty="0"/>
              <a:t>:</a:t>
            </a:r>
            <a:endParaRPr lang="id-ID" dirty="0"/>
          </a:p>
          <a:p>
            <a:pPr lvl="1"/>
            <a:r>
              <a:rPr lang="en-US" dirty="0"/>
              <a:t>Perceived A</a:t>
            </a:r>
            <a:r>
              <a:rPr lang="id-ID" dirty="0"/>
              <a:t>ff</a:t>
            </a:r>
            <a:r>
              <a:rPr lang="en-US" dirty="0" err="1"/>
              <a:t>ordances</a:t>
            </a:r>
            <a:r>
              <a:rPr lang="en-US" dirty="0"/>
              <a:t> are the actions a user perceives to be possible.</a:t>
            </a:r>
            <a:endParaRPr lang="id-ID" dirty="0"/>
          </a:p>
          <a:p>
            <a:pPr lvl="1"/>
            <a:r>
              <a:rPr lang="en-US" dirty="0"/>
              <a:t>Real A</a:t>
            </a:r>
            <a:r>
              <a:rPr lang="id-ID" dirty="0"/>
              <a:t>ff</a:t>
            </a:r>
            <a:r>
              <a:rPr lang="en-US" dirty="0" err="1"/>
              <a:t>ordances</a:t>
            </a:r>
            <a:r>
              <a:rPr lang="en-US" dirty="0"/>
              <a:t> are the actions which are actually possible.</a:t>
            </a:r>
          </a:p>
        </p:txBody>
      </p:sp>
      <p:sp>
        <p:nvSpPr>
          <p:cNvPr id="7" name="Rectangle 6"/>
          <p:cNvSpPr/>
          <p:nvPr/>
        </p:nvSpPr>
        <p:spPr>
          <a:xfrm>
            <a:off x="5940152" y="3435846"/>
            <a:ext cx="29878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handles on a tea set provide an obvious affordance for holding for individuals with hands.</a:t>
            </a:r>
          </a:p>
        </p:txBody>
      </p:sp>
      <p:pic>
        <p:nvPicPr>
          <p:cNvPr id="8" name="Picture 7" descr="2004_MujiWanoSyokki-TeasetMug_Masahiro-Mor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1491630"/>
            <a:ext cx="2849513" cy="1899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Affordances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 physical objects, there can be both real and perceived a</a:t>
            </a:r>
            <a:r>
              <a:rPr lang="id-ID" dirty="0"/>
              <a:t>ff</a:t>
            </a:r>
            <a:r>
              <a:rPr lang="en-US" dirty="0" err="1"/>
              <a:t>ordances</a:t>
            </a:r>
            <a:r>
              <a:rPr lang="en-US" dirty="0"/>
              <a:t> (and the two sets are not necessarily</a:t>
            </a:r>
            <a:r>
              <a:rPr lang="id-ID" dirty="0"/>
              <a:t> </a:t>
            </a:r>
            <a:r>
              <a:rPr lang="en-US" dirty="0"/>
              <a:t>the same).</a:t>
            </a:r>
            <a:endParaRPr lang="id-ID" dirty="0"/>
          </a:p>
          <a:p>
            <a:r>
              <a:rPr lang="en-US" dirty="0"/>
              <a:t>Appearance indicates how to use something:</a:t>
            </a:r>
            <a:endParaRPr lang="id-ID" dirty="0"/>
          </a:p>
          <a:p>
            <a:pPr lvl="1"/>
            <a:r>
              <a:rPr lang="en-US" dirty="0"/>
              <a:t>A chair a</a:t>
            </a:r>
            <a:r>
              <a:rPr lang="id-ID" dirty="0"/>
              <a:t>ff</a:t>
            </a:r>
            <a:r>
              <a:rPr lang="en-US" dirty="0" err="1"/>
              <a:t>ords</a:t>
            </a:r>
            <a:r>
              <a:rPr lang="en-US" dirty="0"/>
              <a:t> (suggests) sitting.</a:t>
            </a:r>
          </a:p>
          <a:p>
            <a:pPr lvl="1"/>
            <a:r>
              <a:rPr lang="en-US" dirty="0"/>
              <a:t>Knobs are for turning.</a:t>
            </a:r>
          </a:p>
          <a:p>
            <a:pPr lvl="1"/>
            <a:r>
              <a:rPr lang="en-US" dirty="0"/>
              <a:t>Slots are for inserting things.</a:t>
            </a:r>
          </a:p>
          <a:p>
            <a:pPr lvl="1"/>
            <a:r>
              <a:rPr lang="en-US" dirty="0"/>
              <a:t>A button a</a:t>
            </a:r>
            <a:r>
              <a:rPr lang="id-ID" dirty="0"/>
              <a:t>ff</a:t>
            </a:r>
            <a:r>
              <a:rPr lang="en-US" dirty="0" err="1"/>
              <a:t>ords</a:t>
            </a:r>
            <a:r>
              <a:rPr lang="en-US" dirty="0"/>
              <a:t> pushing.</a:t>
            </a:r>
            <a:endParaRPr lang="id-ID" dirty="0"/>
          </a:p>
          <a:p>
            <a:r>
              <a:rPr lang="en-US" dirty="0"/>
              <a:t>When perceived a</a:t>
            </a:r>
            <a:r>
              <a:rPr lang="id-ID" dirty="0"/>
              <a:t>ff</a:t>
            </a:r>
            <a:r>
              <a:rPr lang="en-US" dirty="0" err="1"/>
              <a:t>ordances</a:t>
            </a:r>
            <a:r>
              <a:rPr lang="en-US" dirty="0"/>
              <a:t> are taken advantage of, the user knows what to do just by looking.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788" y="1109663"/>
            <a:ext cx="64484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313" y="1138238"/>
            <a:ext cx="64293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8738" y="838200"/>
            <a:ext cx="648652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D" dirty="0"/>
              <a:t>Designing interaction between people and computers</a:t>
            </a:r>
          </a:p>
          <a:p>
            <a:r>
              <a:rPr lang="en-ID" dirty="0"/>
              <a:t>Construct interfaces to afford the interaction</a:t>
            </a:r>
          </a:p>
          <a:p>
            <a:r>
              <a:rPr lang="en-ID" dirty="0"/>
              <a:t>The interaction includes both hardware and software</a:t>
            </a:r>
          </a:p>
          <a:p>
            <a:r>
              <a:rPr lang="en-ID" dirty="0"/>
              <a:t>The interfaces should be designed early at the software life-cycle since the design and implementation of core functionality can influence the user interface (UI)</a:t>
            </a:r>
          </a:p>
          <a:p>
            <a:r>
              <a:rPr lang="en-ID" dirty="0"/>
              <a:t>HCI uses knowledge in psychology, computer science, product design, anthropology and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213" y="590550"/>
            <a:ext cx="65055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588" y="852488"/>
            <a:ext cx="660082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139952" y="843558"/>
            <a:ext cx="3672408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588" y="852488"/>
            <a:ext cx="660082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7" y="3"/>
            <a:ext cx="6569869" cy="510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8688" y="1491630"/>
            <a:ext cx="5925312" cy="315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7504" y="1352550"/>
            <a:ext cx="3170312" cy="3276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d-ID" sz="2400" dirty="0"/>
              <a:t>	</a:t>
            </a:r>
            <a:r>
              <a:rPr lang="en-US" sz="2400" dirty="0"/>
              <a:t>“When simple things need pictures, labels, or instructions, the design has failed!”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Affordances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For screen-based interfaces, the computer hardware already has built-in physical </a:t>
            </a:r>
            <a:r>
              <a:rPr lang="en-US" dirty="0" err="1"/>
              <a:t>aordances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Screen a</a:t>
            </a:r>
            <a:r>
              <a:rPr lang="id-ID" dirty="0"/>
              <a:t>ff</a:t>
            </a:r>
            <a:r>
              <a:rPr lang="en-US" dirty="0" err="1"/>
              <a:t>ords</a:t>
            </a:r>
            <a:r>
              <a:rPr lang="en-US" dirty="0"/>
              <a:t> touching.</a:t>
            </a:r>
          </a:p>
          <a:p>
            <a:pPr lvl="1"/>
            <a:r>
              <a:rPr lang="en-US" dirty="0"/>
              <a:t>Mouse a</a:t>
            </a:r>
            <a:r>
              <a:rPr lang="id-ID" dirty="0"/>
              <a:t>ff</a:t>
            </a:r>
            <a:r>
              <a:rPr lang="en-US" dirty="0" err="1"/>
              <a:t>ords</a:t>
            </a:r>
            <a:r>
              <a:rPr lang="en-US" dirty="0"/>
              <a:t> pointing.</a:t>
            </a:r>
          </a:p>
          <a:p>
            <a:pPr lvl="1"/>
            <a:r>
              <a:rPr lang="en-US" dirty="0"/>
              <a:t>Mouse buttons a</a:t>
            </a:r>
            <a:r>
              <a:rPr lang="id-ID" dirty="0"/>
              <a:t>ff</a:t>
            </a:r>
            <a:r>
              <a:rPr lang="en-US" dirty="0" err="1"/>
              <a:t>ord</a:t>
            </a:r>
            <a:r>
              <a:rPr lang="en-US" dirty="0"/>
              <a:t> clicking.</a:t>
            </a:r>
          </a:p>
          <a:p>
            <a:pPr lvl="1"/>
            <a:r>
              <a:rPr lang="en-US" dirty="0"/>
              <a:t>Keyboard a</a:t>
            </a:r>
            <a:r>
              <a:rPr lang="id-ID" dirty="0"/>
              <a:t>ff</a:t>
            </a:r>
            <a:r>
              <a:rPr lang="en-US" dirty="0" err="1"/>
              <a:t>ords</a:t>
            </a:r>
            <a:r>
              <a:rPr lang="en-US" dirty="0"/>
              <a:t> typing.</a:t>
            </a:r>
          </a:p>
          <a:p>
            <a:r>
              <a:rPr lang="en-US" dirty="0"/>
              <a:t>Changing the shape of the cursor to indicate a clickable link is not an a</a:t>
            </a:r>
            <a:r>
              <a:rPr lang="id-ID" dirty="0"/>
              <a:t>ff</a:t>
            </a:r>
            <a:r>
              <a:rPr lang="en-US" dirty="0" err="1"/>
              <a:t>ordance</a:t>
            </a:r>
            <a:r>
              <a:rPr lang="en-US" dirty="0"/>
              <a:t> (you can still click</a:t>
            </a:r>
            <a:r>
              <a:rPr lang="id-ID" dirty="0"/>
              <a:t> </a:t>
            </a:r>
            <a:r>
              <a:rPr lang="en-US" dirty="0"/>
              <a:t>anywhere), but visual feedback.</a:t>
            </a:r>
          </a:p>
          <a:p>
            <a:r>
              <a:rPr lang="en-US" dirty="0"/>
              <a:t>Physically locking the mouse button on non-clickable areas is a real a</a:t>
            </a:r>
            <a:r>
              <a:rPr lang="id-ID" dirty="0"/>
              <a:t>ff</a:t>
            </a:r>
            <a:r>
              <a:rPr lang="en-US" dirty="0" err="1"/>
              <a:t>ordance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Mappings are the relationships between controls and their e</a:t>
            </a:r>
            <a:r>
              <a:rPr lang="id-ID" dirty="0"/>
              <a:t>ff</a:t>
            </a:r>
            <a:r>
              <a:rPr lang="en-US" dirty="0" err="1"/>
              <a:t>ects</a:t>
            </a:r>
            <a:r>
              <a:rPr lang="en-US" dirty="0"/>
              <a:t> on a system.</a:t>
            </a:r>
          </a:p>
          <a:p>
            <a:r>
              <a:rPr lang="en-US" dirty="0"/>
              <a:t>Natural mappings take advantage of physical analogies and cultural standards.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Turn steering wheel clockwise to turn a car right. Actually, there are two mappings here:</a:t>
            </a:r>
          </a:p>
          <a:p>
            <a:pPr lvl="2"/>
            <a:r>
              <a:rPr lang="en-US" dirty="0"/>
              <a:t>which control a</a:t>
            </a:r>
            <a:r>
              <a:rPr lang="id-ID" dirty="0"/>
              <a:t>ff</a:t>
            </a:r>
            <a:r>
              <a:rPr lang="en-US" dirty="0" err="1"/>
              <a:t>ects</a:t>
            </a:r>
            <a:r>
              <a:rPr lang="en-US" dirty="0"/>
              <a:t> steering,</a:t>
            </a:r>
          </a:p>
          <a:p>
            <a:pPr lvl="2"/>
            <a:r>
              <a:rPr lang="en-US" dirty="0"/>
              <a:t>which direction to turn it.</a:t>
            </a:r>
          </a:p>
          <a:p>
            <a:pPr lvl="1"/>
            <a:r>
              <a:rPr lang="en-US" dirty="0"/>
              <a:t>Move a control up to move an object up.</a:t>
            </a:r>
          </a:p>
          <a:p>
            <a:pPr lvl="1"/>
            <a:r>
              <a:rPr lang="en-US"/>
              <a:t>Use </a:t>
            </a:r>
            <a:r>
              <a:rPr lang="en-US" dirty="0"/>
              <a:t>a louder sound to mean a greater amount.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arrange the hot plate controls on a cooker?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390650"/>
            <a:ext cx="7391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arrange the hot plate controls on a cooker?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364" y="1352550"/>
            <a:ext cx="702387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arrange the hot plate controls on a cooker?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9431" y="1352550"/>
            <a:ext cx="687373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ACM Computing Curricula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7614"/>
            <a:ext cx="6300192" cy="36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di</a:t>
            </a:r>
            <a:r>
              <a:rPr lang="id-ID" dirty="0"/>
              <a:t>ffi</a:t>
            </a:r>
            <a:r>
              <a:rPr lang="en-US" dirty="0" err="1"/>
              <a:t>culty</a:t>
            </a:r>
            <a:r>
              <a:rPr lang="en-US" dirty="0"/>
              <a:t> of dealing with a novel situation is directly related to the number of possibilities.</a:t>
            </a:r>
            <a:endParaRPr lang="id-ID" dirty="0"/>
          </a:p>
          <a:p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/>
              <a:t> are physical, semantic, cultural, and logical limits on the number of possibilities.</a:t>
            </a:r>
            <a:endParaRPr lang="id-ID" dirty="0"/>
          </a:p>
          <a:p>
            <a:pPr lvl="1"/>
            <a:r>
              <a:rPr lang="id-ID" dirty="0">
                <a:solidFill>
                  <a:srgbClr val="FF0000"/>
                </a:solidFill>
              </a:rPr>
              <a:t>P</a:t>
            </a:r>
            <a:r>
              <a:rPr lang="en-US" dirty="0" err="1">
                <a:solidFill>
                  <a:srgbClr val="FF0000"/>
                </a:solidFill>
              </a:rPr>
              <a:t>hysical</a:t>
            </a:r>
            <a:r>
              <a:rPr lang="en-US" dirty="0"/>
              <a:t> constraints such as pegs and holes limit possible operations.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Semantic</a:t>
            </a:r>
            <a:r>
              <a:rPr lang="en-US" dirty="0"/>
              <a:t> constraints rely upon our knowledge of the situation and of the world.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constraints rely upon accepted cultural conventions.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Logical</a:t>
            </a:r>
            <a:r>
              <a:rPr lang="en-US" dirty="0"/>
              <a:t> constraints exploit logical relationships. For example a natural mapping between the spatial</a:t>
            </a:r>
            <a:r>
              <a:rPr lang="id-ID" dirty="0"/>
              <a:t> </a:t>
            </a:r>
            <a:r>
              <a:rPr lang="en-US" dirty="0"/>
              <a:t>layout of components and their controls.</a:t>
            </a:r>
            <a:endParaRPr lang="id-ID" dirty="0"/>
          </a:p>
          <a:p>
            <a:r>
              <a:rPr lang="en-US" dirty="0"/>
              <a:t>Where a</a:t>
            </a:r>
            <a:r>
              <a:rPr lang="id-ID" dirty="0"/>
              <a:t>ff</a:t>
            </a:r>
            <a:r>
              <a:rPr lang="en-US" dirty="0" err="1"/>
              <a:t>ordances</a:t>
            </a:r>
            <a:r>
              <a:rPr lang="en-US" dirty="0"/>
              <a:t> suggest the range of possibilities, constraints limit the number of alternatives.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Lego Motorbike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Motorbike toy with 12 parts. Constraints make its construction simple, even for adults!</a:t>
            </a:r>
            <a:endParaRPr lang="id-ID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: Front wheel only fits in one place.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Semantic</a:t>
            </a:r>
            <a:r>
              <a:rPr lang="en-US" dirty="0"/>
              <a:t>: The rider sits on the seat facing forward.</a:t>
            </a:r>
            <a:endParaRPr lang="id-ID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: Red is a rear light, yellow a front light.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Logical</a:t>
            </a:r>
            <a:r>
              <a:rPr lang="en-US" dirty="0"/>
              <a:t>: Two blue lights, two white pieces, probably go together.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5050" y="1529556"/>
            <a:ext cx="3886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248472" y="4445699"/>
            <a:ext cx="4895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design takes advantage of</a:t>
            </a:r>
            <a:r>
              <a:rPr lang="id-ID" dirty="0"/>
              <a:t> </a:t>
            </a:r>
            <a:r>
              <a:rPr lang="en-US" dirty="0"/>
              <a:t>constraints to make its construction simple.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Lego Motorbike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Motorbike toy with 12 parts. Constraints make its construction simple, even for adults!</a:t>
            </a:r>
            <a:endParaRPr lang="id-ID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: Front wheel only fits in one place.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Semantic</a:t>
            </a:r>
            <a:r>
              <a:rPr lang="en-US" dirty="0"/>
              <a:t>: The rider sits on the seat facing forward.</a:t>
            </a:r>
            <a:endParaRPr lang="id-ID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: Red is a rear light, yellow a front light.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Logical</a:t>
            </a:r>
            <a:r>
              <a:rPr lang="en-US" dirty="0"/>
              <a:t>: Two blue lights, two white pieces, probably go together.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5050" y="1529556"/>
            <a:ext cx="3886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004048" y="4515966"/>
            <a:ext cx="340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assembled </a:t>
            </a:r>
            <a:r>
              <a:rPr lang="en-US" dirty="0" err="1"/>
              <a:t>lego</a:t>
            </a:r>
            <a:r>
              <a:rPr lang="en-US" dirty="0"/>
              <a:t> motorbike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7909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Conventions are cultural constraints. They are initially arbitrary, but evolve and become accepted over</a:t>
            </a:r>
            <a:r>
              <a:rPr lang="id-ID" dirty="0"/>
              <a:t> </a:t>
            </a:r>
            <a:r>
              <a:rPr lang="en-US" dirty="0"/>
              <a:t>time.</a:t>
            </a:r>
          </a:p>
          <a:p>
            <a:r>
              <a:rPr lang="en-US" dirty="0"/>
              <a:t>They can however still vary enormously across </a:t>
            </a:r>
            <a:r>
              <a:rPr lang="en-US" dirty="0" err="1"/>
              <a:t>di</a:t>
            </a:r>
            <a:r>
              <a:rPr lang="id-ID" dirty="0"/>
              <a:t>ff</a:t>
            </a:r>
            <a:r>
              <a:rPr lang="en-US" dirty="0" err="1"/>
              <a:t>erent</a:t>
            </a:r>
            <a:r>
              <a:rPr lang="en-US" dirty="0"/>
              <a:t> cultures, for example:</a:t>
            </a:r>
            <a:endParaRPr lang="id-ID" dirty="0"/>
          </a:p>
          <a:p>
            <a:pPr lvl="1"/>
            <a:r>
              <a:rPr lang="en-US" dirty="0"/>
              <a:t>Light switches:</a:t>
            </a:r>
          </a:p>
          <a:p>
            <a:pPr lvl="2"/>
            <a:r>
              <a:rPr lang="en-US" dirty="0"/>
              <a:t>America down is o</a:t>
            </a:r>
            <a:r>
              <a:rPr lang="id-ID" dirty="0"/>
              <a:t>ff</a:t>
            </a:r>
            <a:endParaRPr lang="en-US" dirty="0"/>
          </a:p>
          <a:p>
            <a:pPr lvl="2"/>
            <a:r>
              <a:rPr lang="en-US" dirty="0"/>
              <a:t>Britain down is on</a:t>
            </a:r>
          </a:p>
          <a:p>
            <a:pPr lvl="1"/>
            <a:r>
              <a:rPr lang="en-US" dirty="0"/>
              <a:t>Water taps:</a:t>
            </a:r>
          </a:p>
          <a:p>
            <a:pPr lvl="2"/>
            <a:r>
              <a:rPr lang="en-US" dirty="0"/>
              <a:t>America anti-clockwise is on</a:t>
            </a:r>
          </a:p>
          <a:p>
            <a:pPr lvl="2"/>
            <a:r>
              <a:rPr lang="en-US" dirty="0"/>
              <a:t>Britain anti-clockwise is o</a:t>
            </a:r>
            <a:r>
              <a:rPr lang="id-ID" dirty="0"/>
              <a:t>ff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colour</a:t>
            </a:r>
            <a:r>
              <a:rPr lang="en-US" dirty="0"/>
              <a:t> red:</a:t>
            </a:r>
          </a:p>
          <a:p>
            <a:pPr lvl="2"/>
            <a:r>
              <a:rPr lang="en-US" dirty="0"/>
              <a:t>America danger</a:t>
            </a:r>
          </a:p>
          <a:p>
            <a:pPr lvl="2"/>
            <a:r>
              <a:rPr lang="en-US" dirty="0"/>
              <a:t>Egypt death</a:t>
            </a:r>
          </a:p>
          <a:p>
            <a:pPr lvl="2"/>
            <a:r>
              <a:rPr lang="en-US" dirty="0"/>
              <a:t>India life</a:t>
            </a:r>
          </a:p>
          <a:p>
            <a:pPr lvl="2"/>
            <a:r>
              <a:rPr lang="en-US" dirty="0"/>
              <a:t>China happiness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 of Causality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Causality is the relation between two events, cause and e</a:t>
            </a:r>
            <a:r>
              <a:rPr lang="id-ID" sz="2400" dirty="0"/>
              <a:t>ff</a:t>
            </a:r>
            <a:r>
              <a:rPr lang="en-US" sz="2400" dirty="0" err="1"/>
              <a:t>ect</a:t>
            </a:r>
            <a:r>
              <a:rPr lang="en-US" sz="2400" dirty="0"/>
              <a:t>, where the second occurs as a consequence</a:t>
            </a:r>
            <a:r>
              <a:rPr lang="id-ID" sz="2400" dirty="0"/>
              <a:t> </a:t>
            </a:r>
            <a:r>
              <a:rPr lang="en-US" sz="2400" dirty="0"/>
              <a:t>of the first.</a:t>
            </a:r>
            <a:endParaRPr lang="id-ID" sz="2400" dirty="0"/>
          </a:p>
          <a:p>
            <a:endParaRPr lang="en-US" sz="2400" dirty="0"/>
          </a:p>
          <a:p>
            <a:r>
              <a:rPr lang="en-US" sz="2400" dirty="0"/>
              <a:t>Apparent causality is when something which happens immediately after an action, appears to have</a:t>
            </a:r>
            <a:r>
              <a:rPr lang="id-ID" sz="2400" dirty="0"/>
              <a:t> </a:t>
            </a:r>
            <a:r>
              <a:rPr lang="en-US" sz="2400" dirty="0"/>
              <a:t>been caused by that action. We associate the e</a:t>
            </a:r>
            <a:r>
              <a:rPr lang="id-ID" sz="2400" dirty="0"/>
              <a:t>ff</a:t>
            </a:r>
            <a:r>
              <a:rPr lang="en-US" sz="2400" dirty="0" err="1"/>
              <a:t>ect</a:t>
            </a:r>
            <a:r>
              <a:rPr lang="en-US" sz="2400" dirty="0"/>
              <a:t> with the apparent cause.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 of Causality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There are two kinds of false causality:</a:t>
            </a:r>
          </a:p>
          <a:p>
            <a:pPr lvl="1"/>
            <a:r>
              <a:rPr lang="en-US" sz="2100" dirty="0"/>
              <a:t>Coincidental e</a:t>
            </a:r>
            <a:r>
              <a:rPr lang="id-ID" sz="2100" dirty="0"/>
              <a:t>ff</a:t>
            </a:r>
            <a:r>
              <a:rPr lang="en-US" sz="2100" dirty="0" err="1"/>
              <a:t>ects</a:t>
            </a:r>
            <a:r>
              <a:rPr lang="en-US" sz="2100" dirty="0"/>
              <a:t> lead to superstition:</a:t>
            </a:r>
          </a:p>
          <a:p>
            <a:pPr lvl="2"/>
            <a:r>
              <a:rPr lang="en-US" sz="1800" dirty="0"/>
              <a:t>Touch a computer terminal just before it fails, and you are apt to believe you caused the failure.</a:t>
            </a:r>
          </a:p>
          <a:p>
            <a:pPr lvl="2"/>
            <a:r>
              <a:rPr lang="en-US" sz="1800" dirty="0"/>
              <a:t>Start an unfamiliar application, just before the computer crashes.</a:t>
            </a:r>
          </a:p>
          <a:p>
            <a:pPr lvl="1"/>
            <a:r>
              <a:rPr lang="en-US" sz="2100" dirty="0"/>
              <a:t>Invisible e</a:t>
            </a:r>
            <a:r>
              <a:rPr lang="id-ID" sz="2100" dirty="0"/>
              <a:t>ff</a:t>
            </a:r>
            <a:r>
              <a:rPr lang="en-US" sz="2100" dirty="0" err="1"/>
              <a:t>ects</a:t>
            </a:r>
            <a:r>
              <a:rPr lang="en-US" sz="2100" dirty="0"/>
              <a:t> lead to confusion:</a:t>
            </a:r>
          </a:p>
          <a:p>
            <a:pPr lvl="2"/>
            <a:r>
              <a:rPr lang="en-US" sz="1800" dirty="0"/>
              <a:t>When an action has no apparent result, you may conclude it was </a:t>
            </a:r>
            <a:r>
              <a:rPr lang="en-US" sz="1800" dirty="0" err="1"/>
              <a:t>ine</a:t>
            </a:r>
            <a:r>
              <a:rPr lang="id-ID" sz="1800" dirty="0"/>
              <a:t>ff</a:t>
            </a:r>
            <a:r>
              <a:rPr lang="en-US" sz="1800" dirty="0" err="1"/>
              <a:t>ective</a:t>
            </a:r>
            <a:r>
              <a:rPr lang="en-US" sz="1800" dirty="0"/>
              <a:t> (and repeat it).</a:t>
            </a:r>
          </a:p>
          <a:p>
            <a:pPr lvl="2"/>
            <a:r>
              <a:rPr lang="en-US" sz="1800" dirty="0"/>
              <a:t>For example, repeatedly clicking the “Stop” button when the system is unresponsive.</a:t>
            </a:r>
          </a:p>
          <a:p>
            <a:r>
              <a:rPr lang="en-US" sz="2400" dirty="0"/>
              <a:t>There is a need for feedback!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of Human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Short-Term Memory (STM)</a:t>
            </a:r>
          </a:p>
          <a:p>
            <a:pPr lvl="1"/>
            <a:r>
              <a:rPr lang="en-US" dirty="0"/>
              <a:t>Short-term memory is the memory of the present, used as working or temporary memory.</a:t>
            </a:r>
          </a:p>
          <a:p>
            <a:pPr lvl="2"/>
            <a:r>
              <a:rPr lang="en-US" dirty="0"/>
              <a:t>Information is retained in STM automatically and is retrieved without e</a:t>
            </a:r>
            <a:r>
              <a:rPr lang="id-ID" dirty="0"/>
              <a:t>ff</a:t>
            </a:r>
            <a:r>
              <a:rPr lang="en-US" dirty="0"/>
              <a:t>ort.</a:t>
            </a:r>
          </a:p>
          <a:p>
            <a:pPr lvl="2"/>
            <a:r>
              <a:rPr lang="en-US" dirty="0"/>
              <a:t>However, the amount of information in STM is severely limited: 7 </a:t>
            </a:r>
            <a:r>
              <a:rPr lang="en-US" dirty="0">
                <a:sym typeface="Symbol"/>
              </a:rPr>
              <a:t></a:t>
            </a:r>
            <a:r>
              <a:rPr lang="en-US" dirty="0"/>
              <a:t> 2 items </a:t>
            </a:r>
          </a:p>
          <a:p>
            <a:pPr lvl="2"/>
            <a:r>
              <a:rPr lang="en-US" dirty="0"/>
              <a:t>STM is extremely fragile – the slightest distraction and its contents are gone.</a:t>
            </a:r>
          </a:p>
          <a:p>
            <a:pPr lvl="1"/>
            <a:r>
              <a:rPr lang="en-US" dirty="0"/>
              <a:t>For example, STM can hold a seven digit phone number from the time you look it up until the time</a:t>
            </a:r>
            <a:r>
              <a:rPr lang="id-ID" dirty="0"/>
              <a:t> </a:t>
            </a:r>
            <a:r>
              <a:rPr lang="en-US" dirty="0"/>
              <a:t>you use it, as long as no distractions occur.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of Human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Long Term Memory (LTM)</a:t>
            </a:r>
          </a:p>
          <a:p>
            <a:pPr lvl="1"/>
            <a:r>
              <a:rPr lang="en-US" dirty="0"/>
              <a:t>Long-term memory is the memory of the past.</a:t>
            </a:r>
          </a:p>
          <a:p>
            <a:pPr lvl="2"/>
            <a:r>
              <a:rPr lang="en-US" dirty="0"/>
              <a:t>It takes time to put </a:t>
            </a:r>
            <a:r>
              <a:rPr lang="en-US" dirty="0" err="1"/>
              <a:t>stu</a:t>
            </a:r>
            <a:r>
              <a:rPr lang="id-ID" dirty="0"/>
              <a:t>ff</a:t>
            </a:r>
            <a:r>
              <a:rPr lang="en-US" dirty="0"/>
              <a:t> into LTM and time and e</a:t>
            </a:r>
            <a:r>
              <a:rPr lang="id-ID" dirty="0"/>
              <a:t>ff</a:t>
            </a:r>
            <a:r>
              <a:rPr lang="en-US" dirty="0"/>
              <a:t>ort to get </a:t>
            </a:r>
            <a:r>
              <a:rPr lang="en-US" dirty="0" err="1"/>
              <a:t>stu</a:t>
            </a:r>
            <a:r>
              <a:rPr lang="id-ID" dirty="0"/>
              <a:t>ff</a:t>
            </a:r>
            <a:r>
              <a:rPr lang="en-US" dirty="0"/>
              <a:t> out.</a:t>
            </a:r>
          </a:p>
          <a:p>
            <a:pPr lvl="2"/>
            <a:r>
              <a:rPr lang="en-US" dirty="0"/>
              <a:t>Capacity is estimated at about 100 million items.</a:t>
            </a:r>
          </a:p>
          <a:p>
            <a:r>
              <a:rPr lang="en-US" b="1" dirty="0"/>
              <a:t>Knowledge in the Head and in the World</a:t>
            </a:r>
          </a:p>
          <a:p>
            <a:pPr lvl="1"/>
            <a:r>
              <a:rPr lang="en-US" dirty="0"/>
              <a:t>Not all of the knowledge required for precise </a:t>
            </a:r>
            <a:r>
              <a:rPr lang="en-US" dirty="0" err="1"/>
              <a:t>behaviour</a:t>
            </a:r>
            <a:r>
              <a:rPr lang="en-US" dirty="0"/>
              <a:t> has to be in the head. It can be distributed:</a:t>
            </a:r>
          </a:p>
          <a:p>
            <a:pPr lvl="2"/>
            <a:r>
              <a:rPr lang="en-US" dirty="0"/>
              <a:t>partly in the head</a:t>
            </a:r>
          </a:p>
          <a:p>
            <a:pPr lvl="2"/>
            <a:r>
              <a:rPr lang="en-US" dirty="0"/>
              <a:t>partly in the world</a:t>
            </a:r>
          </a:p>
          <a:p>
            <a:pPr lvl="2"/>
            <a:r>
              <a:rPr lang="en-US" dirty="0"/>
              <a:t>and partly in the constraints of the world.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of Human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16512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Placing Knowledge in the World</a:t>
            </a:r>
          </a:p>
          <a:p>
            <a:pPr lvl="1"/>
            <a:r>
              <a:rPr lang="en-US" dirty="0"/>
              <a:t>Having knowledge in the world reduces the load on human memory:</a:t>
            </a:r>
          </a:p>
          <a:p>
            <a:pPr lvl="2"/>
            <a:r>
              <a:rPr lang="en-US" dirty="0"/>
              <a:t>An example of the input format can be provided in the interface:</a:t>
            </a:r>
          </a:p>
          <a:p>
            <a:pPr lvl="3">
              <a:buNone/>
            </a:pPr>
            <a:r>
              <a:rPr lang="en-US" dirty="0"/>
              <a:t>Please enter the date (</a:t>
            </a:r>
            <a:r>
              <a:rPr lang="en-US" dirty="0" err="1"/>
              <a:t>yyyy</a:t>
            </a:r>
            <a:r>
              <a:rPr lang="en-US" dirty="0"/>
              <a:t>/mm/</a:t>
            </a:r>
            <a:r>
              <a:rPr lang="en-US" dirty="0" err="1"/>
              <a:t>dd</a:t>
            </a:r>
            <a:r>
              <a:rPr lang="en-US" dirty="0"/>
              <a:t>):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1817" y="3017392"/>
            <a:ext cx="6352183" cy="212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1520" y="2931790"/>
            <a:ext cx="26642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intranet server at Graz University of Technology, </a:t>
            </a:r>
            <a:r>
              <a:rPr lang="en-US" sz="1400" dirty="0" err="1"/>
              <a:t>TUGrazOnline</a:t>
            </a:r>
            <a:r>
              <a:rPr lang="en-US" sz="1400" dirty="0"/>
              <a:t>, provides an</a:t>
            </a:r>
          </a:p>
          <a:p>
            <a:r>
              <a:rPr lang="en-US" sz="1400" dirty="0"/>
              <a:t>example of the expected date format (TTMMJJJJ) in the interface next to the input</a:t>
            </a:r>
          </a:p>
          <a:p>
            <a:r>
              <a:rPr lang="en-US" sz="1400" dirty="0"/>
              <a:t>field. Users do not have to remember the required format.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of Human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52345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Placing Knowledge in the World</a:t>
            </a:r>
          </a:p>
          <a:p>
            <a:pPr lvl="1"/>
            <a:r>
              <a:rPr lang="en-US" dirty="0"/>
              <a:t>Having knowledge in the world reduces the load on human memory:</a:t>
            </a:r>
          </a:p>
          <a:p>
            <a:pPr lvl="2"/>
            <a:r>
              <a:rPr lang="en-US" dirty="0"/>
              <a:t>Previously entered values can be used as defaults, so users do not have to remember items between</a:t>
            </a:r>
            <a:r>
              <a:rPr lang="id-ID" dirty="0"/>
              <a:t> </a:t>
            </a:r>
            <a:r>
              <a:rPr lang="en-US" dirty="0"/>
              <a:t>screens.</a:t>
            </a:r>
          </a:p>
          <a:p>
            <a:pPr lvl="2"/>
            <a:r>
              <a:rPr lang="en-US" dirty="0"/>
              <a:t>It is better if the designers of an interface place knowledge in the world.</a:t>
            </a:r>
          </a:p>
          <a:p>
            <a:pPr lvl="2"/>
            <a:r>
              <a:rPr lang="en-US" dirty="0"/>
              <a:t>However, sometimes, users have to place knowledge in the world themselves to fix a broken interface.</a:t>
            </a:r>
            <a:endParaRPr lang="id-ID" dirty="0"/>
          </a:p>
          <a:p>
            <a:pPr lvl="1"/>
            <a:r>
              <a:rPr lang="en-US" dirty="0"/>
              <a:t>Wherever possible, also allow expert users to </a:t>
            </a:r>
            <a:r>
              <a:rPr lang="en-US" dirty="0" err="1"/>
              <a:t>internalise</a:t>
            </a:r>
            <a:r>
              <a:rPr lang="en-US" dirty="0"/>
              <a:t> knowledge for faster and more e</a:t>
            </a:r>
            <a:r>
              <a:rPr lang="id-ID" dirty="0"/>
              <a:t>ffi</a:t>
            </a:r>
            <a:r>
              <a:rPr lang="en-US" dirty="0" err="1"/>
              <a:t>cient</a:t>
            </a:r>
            <a:r>
              <a:rPr lang="en-US" dirty="0"/>
              <a:t> performance</a:t>
            </a:r>
            <a:r>
              <a:rPr lang="id-ID" dirty="0"/>
              <a:t> </a:t>
            </a:r>
            <a:r>
              <a:rPr lang="en-US" dirty="0"/>
              <a:t>(say by learning to type a date in a particular format, rather than having to use the provided</a:t>
            </a:r>
            <a:r>
              <a:rPr lang="id-ID" dirty="0"/>
              <a:t> </a:t>
            </a:r>
            <a:r>
              <a:rPr lang="en-US" dirty="0"/>
              <a:t>calendar widget).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IMK sesuai </a:t>
            </a:r>
            <a:br>
              <a:rPr lang="id-ID" dirty="0"/>
            </a:br>
            <a:r>
              <a:rPr lang="id-ID" dirty="0"/>
              <a:t>Kurikulum </a:t>
            </a:r>
            <a:r>
              <a:rPr lang="id-ID" dirty="0" err="1"/>
              <a:t>Inf</a:t>
            </a:r>
            <a:r>
              <a:rPr lang="id-ID" dirty="0"/>
              <a:t> ITS 2018-2023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d-ID" dirty="0"/>
              <a:t>Mata kuliah wajib semester 6</a:t>
            </a:r>
          </a:p>
          <a:p>
            <a:r>
              <a:rPr lang="id-ID" dirty="0"/>
              <a:t>PRASYARAT: Pemrograman Berorientasi Objek</a:t>
            </a:r>
          </a:p>
          <a:p>
            <a:r>
              <a:rPr lang="id-ID" dirty="0"/>
              <a:t>Deskripsi: IMK berfokus pada proses </a:t>
            </a:r>
            <a:r>
              <a:rPr lang="id-ID" b="1" dirty="0"/>
              <a:t>desain interaksi </a:t>
            </a:r>
            <a:r>
              <a:rPr lang="id-ID" dirty="0"/>
              <a:t>antara manusia dengan komputer dan pembangunan </a:t>
            </a:r>
            <a:r>
              <a:rPr lang="id-ID" b="1" dirty="0"/>
              <a:t>antar muka </a:t>
            </a:r>
            <a:r>
              <a:rPr lang="id-ID" dirty="0"/>
              <a:t>untuk melakukan interaksi. </a:t>
            </a:r>
          </a:p>
          <a:p>
            <a:pPr lvl="1"/>
            <a:r>
              <a:rPr lang="id-ID" dirty="0"/>
              <a:t>Melalui mata kuliah ini diharapkan mahasiswa mampu menerapkan prinsip- prinsip Interaksi Manusia dan Komputer (Human-</a:t>
            </a:r>
            <a:r>
              <a:rPr lang="id-ID" dirty="0" err="1"/>
              <a:t>Computer</a:t>
            </a:r>
            <a:r>
              <a:rPr lang="id-ID" dirty="0"/>
              <a:t> </a:t>
            </a:r>
            <a:r>
              <a:rPr lang="id-ID" dirty="0" err="1"/>
              <a:t>Interaction</a:t>
            </a:r>
            <a:r>
              <a:rPr lang="id-ID" dirty="0"/>
              <a:t>) pada pembuatan perangkat lunak serta melakukan evaluasi ketepatgunaan (</a:t>
            </a:r>
            <a:r>
              <a:rPr lang="id-ID" dirty="0" err="1"/>
              <a:t>Usability</a:t>
            </a:r>
            <a:r>
              <a:rPr lang="id-ID" dirty="0"/>
              <a:t> </a:t>
            </a:r>
            <a:r>
              <a:rPr lang="id-ID" dirty="0" err="1"/>
              <a:t>Test</a:t>
            </a:r>
            <a:r>
              <a:rPr lang="id-ID" dirty="0"/>
              <a:t>) perangkat lunak dan melaporkannya.</a:t>
            </a:r>
          </a:p>
          <a:p>
            <a:endParaRPr lang="id-ID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of Human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17952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Shape Coding for Aircraft Control Knobs</a:t>
            </a:r>
          </a:p>
          <a:p>
            <a:pPr lvl="1"/>
            <a:r>
              <a:rPr lang="en-US" dirty="0"/>
              <a:t>During the first years of World War 2, there were dozens of gear-up accidents when landing B-17,</a:t>
            </a:r>
            <a:r>
              <a:rPr lang="id-ID" dirty="0"/>
              <a:t> </a:t>
            </a:r>
            <a:r>
              <a:rPr lang="en-US" dirty="0"/>
              <a:t>B-25, and P-47 aircraft.</a:t>
            </a:r>
          </a:p>
          <a:p>
            <a:pPr lvl="1"/>
            <a:r>
              <a:rPr lang="en-US" dirty="0"/>
              <a:t>Pilots frequently retracted the landing gear instead of</a:t>
            </a:r>
            <a:r>
              <a:rPr lang="id-ID" dirty="0"/>
              <a:t> </a:t>
            </a:r>
            <a:r>
              <a:rPr lang="en-US" dirty="0"/>
              <a:t>the flaps after landing.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2931790"/>
            <a:ext cx="3833664" cy="191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27584" y="4371950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B17 Flying Fortress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of Human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17952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Shape Coding for Aircraft Control Knobs</a:t>
            </a:r>
          </a:p>
          <a:p>
            <a:pPr lvl="1"/>
            <a:r>
              <a:rPr lang="en-US" dirty="0"/>
              <a:t>In 1943, Lt. Alphonse </a:t>
            </a:r>
            <a:r>
              <a:rPr lang="en-US" dirty="0" err="1"/>
              <a:t>Chapanis</a:t>
            </a:r>
            <a:r>
              <a:rPr lang="en-US" dirty="0"/>
              <a:t> was ordered to investigate and noticed that C-47 transport (DC3</a:t>
            </a:r>
            <a:r>
              <a:rPr lang="id-ID" dirty="0"/>
              <a:t> </a:t>
            </a:r>
            <a:r>
              <a:rPr lang="en-US" dirty="0"/>
              <a:t>Dakota) pilots </a:t>
            </a:r>
            <a:r>
              <a:rPr lang="en-US" dirty="0" err="1"/>
              <a:t>su</a:t>
            </a:r>
            <a:r>
              <a:rPr lang="id-ID" dirty="0"/>
              <a:t>ff</a:t>
            </a:r>
            <a:r>
              <a:rPr lang="en-US" dirty="0" err="1"/>
              <a:t>ered</a:t>
            </a:r>
            <a:r>
              <a:rPr lang="en-US" dirty="0"/>
              <a:t> no such accidents.</a:t>
            </a:r>
            <a:endParaRPr lang="id-ID" dirty="0"/>
          </a:p>
          <a:p>
            <a:pPr lvl="1"/>
            <a:r>
              <a:rPr lang="en-US" dirty="0"/>
              <a:t>In the B-17, the control knobs for flaps and landing gear were identical and located close to one</a:t>
            </a:r>
            <a:r>
              <a:rPr lang="id-ID" dirty="0"/>
              <a:t> </a:t>
            </a:r>
            <a:r>
              <a:rPr lang="en-US" dirty="0"/>
              <a:t>another</a:t>
            </a:r>
            <a:r>
              <a:rPr lang="id-ID" dirty="0"/>
              <a:t>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147814"/>
            <a:ext cx="2696071" cy="183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55576" y="3507854"/>
            <a:ext cx="34563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cockpit of a B17G Flying Fortress. The landing gear and flaps control knobs are</a:t>
            </a:r>
          </a:p>
          <a:p>
            <a:r>
              <a:rPr lang="en-US" dirty="0"/>
              <a:t>identical and are very close to one another</a:t>
            </a:r>
            <a:r>
              <a:rPr lang="id-ID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of Human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17952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Shape Coding for Aircraft Control Knobs</a:t>
            </a:r>
          </a:p>
          <a:p>
            <a:pPr lvl="1"/>
            <a:r>
              <a:rPr lang="en-US" dirty="0"/>
              <a:t>In 1943, Lt. Alphonse </a:t>
            </a:r>
            <a:r>
              <a:rPr lang="en-US" dirty="0" err="1"/>
              <a:t>Chapanis</a:t>
            </a:r>
            <a:r>
              <a:rPr lang="en-US" dirty="0"/>
              <a:t> was ordered to investigate and noticed that C-47 transport (DC3</a:t>
            </a:r>
            <a:r>
              <a:rPr lang="id-ID" dirty="0"/>
              <a:t> </a:t>
            </a:r>
            <a:r>
              <a:rPr lang="en-US" dirty="0"/>
              <a:t>Dakota) pilots </a:t>
            </a:r>
            <a:r>
              <a:rPr lang="en-US" dirty="0" err="1"/>
              <a:t>su</a:t>
            </a:r>
            <a:r>
              <a:rPr lang="id-ID" dirty="0"/>
              <a:t>ff</a:t>
            </a:r>
            <a:r>
              <a:rPr lang="en-US" dirty="0" err="1"/>
              <a:t>ered</a:t>
            </a:r>
            <a:r>
              <a:rPr lang="en-US" dirty="0"/>
              <a:t> no such accidents.</a:t>
            </a:r>
            <a:endParaRPr lang="id-ID" dirty="0"/>
          </a:p>
          <a:p>
            <a:pPr lvl="1"/>
            <a:r>
              <a:rPr lang="en-US" dirty="0"/>
              <a:t>In the B-17, the control knobs for flaps and landing gear were identical and located close to one</a:t>
            </a:r>
            <a:r>
              <a:rPr lang="id-ID" dirty="0"/>
              <a:t> </a:t>
            </a:r>
            <a:r>
              <a:rPr lang="en-US" dirty="0"/>
              <a:t>another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87624" y="3219822"/>
            <a:ext cx="3456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Close-up of the cockpit control knobs of a B17G Flying Fortress. The landing gear</a:t>
            </a:r>
          </a:p>
          <a:p>
            <a:r>
              <a:rPr lang="en-US" dirty="0"/>
              <a:t>and flaps control knobs are identical and are very close to one another.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075806"/>
            <a:ext cx="3150518" cy="189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of Human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496" y="1352550"/>
            <a:ext cx="6984776" cy="352345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Shape Coding for Aircraft Control Knobs</a:t>
            </a:r>
          </a:p>
          <a:p>
            <a:pPr lvl="1"/>
            <a:r>
              <a:rPr lang="en-US" dirty="0"/>
              <a:t>In the C-47, the flaps control was totally separate and was activated like a modern car handbrake.</a:t>
            </a:r>
          </a:p>
          <a:p>
            <a:pPr lvl="1"/>
            <a:r>
              <a:rPr lang="en-US" dirty="0"/>
              <a:t></a:t>
            </a:r>
            <a:r>
              <a:rPr lang="en-US" dirty="0" err="1"/>
              <a:t>Chapanis</a:t>
            </a:r>
            <a:r>
              <a:rPr lang="en-US" dirty="0"/>
              <a:t> </a:t>
            </a:r>
            <a:r>
              <a:rPr lang="en-US" dirty="0" err="1"/>
              <a:t>realised</a:t>
            </a:r>
            <a:r>
              <a:rPr lang="en-US" dirty="0"/>
              <a:t> that so-called “pilot errors” were really “designer errors” </a:t>
            </a:r>
            <a:endParaRPr lang="id-ID" dirty="0"/>
          </a:p>
          <a:p>
            <a:pPr lvl="1"/>
            <a:r>
              <a:rPr lang="en-US" dirty="0"/>
              <a:t>As a quick fix, a small rubber wheel was attached to the end of the landing gear control and a </a:t>
            </a:r>
            <a:r>
              <a:rPr lang="en-US" dirty="0" err="1"/>
              <a:t>wegde</a:t>
            </a:r>
            <a:r>
              <a:rPr lang="id-ID" dirty="0"/>
              <a:t> </a:t>
            </a:r>
            <a:r>
              <a:rPr lang="en-US" dirty="0"/>
              <a:t>shape to the flap control.</a:t>
            </a:r>
          </a:p>
          <a:p>
            <a:pPr lvl="1"/>
            <a:r>
              <a:rPr lang="en-US" dirty="0"/>
              <a:t>The gear-up landings ceased.</a:t>
            </a:r>
          </a:p>
          <a:p>
            <a:pPr lvl="1"/>
            <a:r>
              <a:rPr lang="en-US" dirty="0"/>
              <a:t>After the war, the shape-coded wheel and flap controls were </a:t>
            </a:r>
            <a:r>
              <a:rPr lang="en-US" dirty="0" err="1"/>
              <a:t>standardised</a:t>
            </a:r>
            <a:r>
              <a:rPr lang="en-US" dirty="0"/>
              <a:t> and are still used today</a:t>
            </a:r>
            <a:r>
              <a:rPr lang="id-ID" dirty="0"/>
              <a:t>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1347614"/>
            <a:ext cx="2123728" cy="363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of Human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52345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To Err is Human</a:t>
            </a:r>
          </a:p>
          <a:p>
            <a:pPr lvl="1"/>
            <a:r>
              <a:rPr lang="en-US" dirty="0"/>
              <a:t>People make errors routinely, you must design for error.</a:t>
            </a:r>
          </a:p>
          <a:p>
            <a:pPr lvl="1"/>
            <a:r>
              <a:rPr lang="en-US" dirty="0"/>
              <a:t>Assume that any error, that can be made, will be made!</a:t>
            </a:r>
          </a:p>
          <a:p>
            <a:pPr lvl="1"/>
            <a:r>
              <a:rPr lang="en-US" dirty="0"/>
              <a:t>Design </a:t>
            </a:r>
            <a:r>
              <a:rPr lang="en-US" dirty="0" err="1"/>
              <a:t>explorable</a:t>
            </a:r>
            <a:r>
              <a:rPr lang="en-US" dirty="0"/>
              <a:t> systems, where operations are easy to reverse.</a:t>
            </a:r>
          </a:p>
          <a:p>
            <a:r>
              <a:rPr lang="en-US" b="1" dirty="0"/>
              <a:t>Categories of Error</a:t>
            </a:r>
          </a:p>
          <a:p>
            <a:pPr lvl="1"/>
            <a:r>
              <a:rPr lang="en-US" dirty="0"/>
              <a:t>Two fundamental categories of error:</a:t>
            </a:r>
          </a:p>
          <a:p>
            <a:pPr lvl="2"/>
            <a:r>
              <a:rPr lang="en-US" i="1" dirty="0"/>
              <a:t>Slips</a:t>
            </a:r>
            <a:r>
              <a:rPr lang="en-US" dirty="0"/>
              <a:t> result from automatic </a:t>
            </a:r>
            <a:r>
              <a:rPr lang="en-US" dirty="0" err="1"/>
              <a:t>behaviour</a:t>
            </a:r>
            <a:r>
              <a:rPr lang="en-US" dirty="0"/>
              <a:t>, when subconscious actions toward a correct goal go wrong.</a:t>
            </a:r>
            <a:endParaRPr lang="id-ID" dirty="0"/>
          </a:p>
          <a:p>
            <a:pPr lvl="2"/>
            <a:r>
              <a:rPr lang="en-US" i="1" dirty="0"/>
              <a:t>Mistakes</a:t>
            </a:r>
            <a:r>
              <a:rPr lang="en-US" dirty="0"/>
              <a:t> result from conscious deliberations, which formed an inappropriate goal.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Conceptual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52345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conceptual model </a:t>
            </a:r>
            <a:r>
              <a:rPr lang="en-US" dirty="0"/>
              <a:t>is a mental model of how something works, which is formed inside a person’s head.</a:t>
            </a:r>
          </a:p>
          <a:p>
            <a:r>
              <a:rPr lang="en-US" dirty="0"/>
              <a:t>A user’s conceptual model built up and influenced by numerous factors, including:</a:t>
            </a:r>
          </a:p>
          <a:p>
            <a:pPr lvl="1"/>
            <a:r>
              <a:rPr lang="en-US" dirty="0"/>
              <a:t>familiarity with similar devices (transfer of previous experience)</a:t>
            </a:r>
          </a:p>
          <a:p>
            <a:pPr lvl="1"/>
            <a:r>
              <a:rPr lang="en-US" dirty="0"/>
              <a:t>a</a:t>
            </a:r>
            <a:r>
              <a:rPr lang="id-ID" dirty="0"/>
              <a:t>ff</a:t>
            </a:r>
            <a:r>
              <a:rPr lang="en-US" dirty="0" err="1"/>
              <a:t>ordances</a:t>
            </a:r>
            <a:endParaRPr lang="en-US" dirty="0"/>
          </a:p>
          <a:p>
            <a:pPr lvl="1"/>
            <a:r>
              <a:rPr lang="en-US" dirty="0"/>
              <a:t>mapping</a:t>
            </a:r>
          </a:p>
          <a:p>
            <a:pPr lvl="1"/>
            <a:r>
              <a:rPr lang="en-US" dirty="0"/>
              <a:t>constraints</a:t>
            </a:r>
          </a:p>
          <a:p>
            <a:pPr lvl="1"/>
            <a:r>
              <a:rPr lang="en-US" dirty="0"/>
              <a:t>causality</a:t>
            </a:r>
          </a:p>
          <a:p>
            <a:pPr lvl="1"/>
            <a:r>
              <a:rPr lang="en-US" dirty="0"/>
              <a:t>instructions</a:t>
            </a:r>
          </a:p>
          <a:p>
            <a:pPr lvl="1"/>
            <a:r>
              <a:rPr lang="en-US" dirty="0"/>
              <a:t>interacting with the device.</a:t>
            </a:r>
            <a:endParaRPr lang="id-ID" dirty="0"/>
          </a:p>
          <a:p>
            <a:r>
              <a:rPr lang="en-US" dirty="0"/>
              <a:t>Conceptual models may be wrong, particularly if the above factors are misleading.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Conceptual Model of a Fridge Freezer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fridge-freezer with two compartments: the fridge for fresh food at the bottom and the freezer for frozen</a:t>
            </a:r>
            <a:r>
              <a:rPr lang="id-ID" dirty="0"/>
              <a:t> </a:t>
            </a:r>
            <a:r>
              <a:rPr lang="en-US" dirty="0"/>
              <a:t>goods at the top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824" y="1352550"/>
            <a:ext cx="203465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Conceptual Model of a Fridge Freezer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779912" y="4014812"/>
            <a:ext cx="52565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apparent conceptual model for the fridge freezer, gleaned from the controls and</a:t>
            </a:r>
            <a:r>
              <a:rPr lang="id-ID" sz="1600" dirty="0"/>
              <a:t> </a:t>
            </a:r>
            <a:r>
              <a:rPr lang="en-US" sz="1600" dirty="0"/>
              <a:t>instructions, is that each control is responsible for the temperature of the corresponding</a:t>
            </a:r>
            <a:r>
              <a:rPr lang="id-ID" sz="1600" dirty="0"/>
              <a:t> </a:t>
            </a:r>
            <a:r>
              <a:rPr lang="en-US" sz="1600" dirty="0"/>
              <a:t>compartment.</a:t>
            </a:r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22803"/>
            <a:ext cx="3886200" cy="21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391361"/>
            <a:ext cx="3727202" cy="271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11560" y="13476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fridge freezer controls and instructions</a:t>
            </a:r>
            <a:r>
              <a:rPr lang="id-ID" dirty="0"/>
              <a:t>: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0263" y="0"/>
            <a:ext cx="600373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23528" y="1886510"/>
            <a:ext cx="28083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Unfortunately, the apparent conceptual model does not match the way the fridge freezer actually</a:t>
            </a:r>
          </a:p>
          <a:p>
            <a:r>
              <a:rPr lang="en-US" dirty="0"/>
              <a:t>works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Projecting a Correct Conceptual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352550"/>
            <a:ext cx="4495800" cy="379094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Designers have their own conceptual model of a system, the </a:t>
            </a:r>
            <a:r>
              <a:rPr lang="en-US" dirty="0">
                <a:solidFill>
                  <a:srgbClr val="FF0000"/>
                </a:solidFill>
              </a:rPr>
              <a:t>design model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system image </a:t>
            </a:r>
            <a:r>
              <a:rPr lang="en-US" dirty="0"/>
              <a:t>is the actual implementation or embodiment of the design (including documentation,</a:t>
            </a:r>
            <a:r>
              <a:rPr lang="id-ID" dirty="0"/>
              <a:t> </a:t>
            </a:r>
            <a:r>
              <a:rPr lang="en-US" dirty="0"/>
              <a:t>instructions, and labels).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user’s model </a:t>
            </a:r>
            <a:r>
              <a:rPr lang="en-US" dirty="0"/>
              <a:t>is built through interaction with the system.</a:t>
            </a:r>
          </a:p>
          <a:p>
            <a:r>
              <a:rPr lang="en-US" dirty="0"/>
              <a:t>The designer expects the user’s model to be the same as the design model, however all communication</a:t>
            </a:r>
            <a:r>
              <a:rPr lang="id-ID" dirty="0"/>
              <a:t> </a:t>
            </a:r>
            <a:r>
              <a:rPr lang="en-US" dirty="0"/>
              <a:t>takes place through the system image.</a:t>
            </a:r>
          </a:p>
          <a:p>
            <a:r>
              <a:rPr lang="en-US" dirty="0"/>
              <a:t>The system image should make the design model clear and consistent.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8163" y="1491631"/>
            <a:ext cx="4750341" cy="253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Capaian Pembelajaran IMK sesuai </a:t>
            </a:r>
            <a:br>
              <a:rPr lang="id-ID" dirty="0"/>
            </a:br>
            <a:r>
              <a:rPr lang="id-ID" dirty="0"/>
              <a:t>Kurikulum T.Inf ITS 2018-2023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790950"/>
          </a:xfrm>
        </p:spPr>
        <p:txBody>
          <a:bodyPr>
            <a:noAutofit/>
          </a:bodyPr>
          <a:lstStyle/>
          <a:p>
            <a:pPr lvl="0">
              <a:buFont typeface="+mj-lt"/>
              <a:buAutoNum type="alphaLcPeriod"/>
            </a:pPr>
            <a:r>
              <a:rPr lang="id-ID" sz="1200" dirty="0"/>
              <a:t>Mahasiswa mampu mendiskusikan mengapa pengembangan perangkat lunak yang berpusat pada pengguna itu penting.</a:t>
            </a:r>
            <a:endParaRPr lang="en-US" sz="1200" dirty="0"/>
          </a:p>
          <a:p>
            <a:pPr lvl="0">
              <a:buFont typeface="+mj-lt"/>
              <a:buAutoNum type="alphaLcPeriod"/>
            </a:pPr>
            <a:r>
              <a:rPr lang="id-ID" sz="1200" dirty="0"/>
              <a:t>Mahasiswa mampu memahami aturan/pedoman dasar dalam pengembangan perangkat lunak berikut desain interaksinya dengan mempertimbangkan aspek fisik, psikologi dan sosial pengguna.</a:t>
            </a:r>
            <a:endParaRPr lang="en-US" sz="1200" dirty="0"/>
          </a:p>
          <a:p>
            <a:pPr lvl="0">
              <a:buFont typeface="+mj-lt"/>
              <a:buAutoNum type="alphaLcPeriod"/>
            </a:pPr>
            <a:r>
              <a:rPr lang="id-ID" sz="1200" dirty="0"/>
              <a:t>Mahasiswa mampu mengembangkan dan menggunakan konsep permodelan, umpan balik untuk menganalisa interaksi antara manusia dengan perangkat lunak.</a:t>
            </a:r>
            <a:endParaRPr lang="en-US" sz="1200" dirty="0"/>
          </a:p>
          <a:p>
            <a:pPr lvl="0">
              <a:buFont typeface="+mj-lt"/>
              <a:buAutoNum type="alphaLcPeriod"/>
            </a:pPr>
            <a:r>
              <a:rPr lang="id-ID" sz="1200" dirty="0"/>
              <a:t>Mahasiswa mampu mendefinisikan proses desain yang berfokus pada pengguna yang secara eksplisit menempatkan pengguna bukan sebagai pembangun. </a:t>
            </a:r>
            <a:endParaRPr lang="en-US" sz="1200" dirty="0"/>
          </a:p>
          <a:p>
            <a:pPr lvl="0">
              <a:buFont typeface="+mj-lt"/>
              <a:buAutoNum type="alphaLcPeriod"/>
            </a:pPr>
            <a:r>
              <a:rPr lang="id-ID" sz="1200" dirty="0"/>
              <a:t>Mahasiswa mampu membangun aplikasi sederhana beserta petunjuk penggunaan, serta dokumentasinya yang mendukung antar muka pengguna.</a:t>
            </a:r>
            <a:endParaRPr lang="en-US" sz="1200" dirty="0"/>
          </a:p>
          <a:p>
            <a:pPr lvl="0">
              <a:buFont typeface="+mj-lt"/>
              <a:buAutoNum type="alphaLcPeriod"/>
            </a:pPr>
            <a:r>
              <a:rPr lang="id-ID" sz="1200" dirty="0"/>
              <a:t>Mahasiswa mampu membuat dan melakukan tes ketepatgunaan (</a:t>
            </a:r>
            <a:r>
              <a:rPr lang="id-ID" sz="1200" i="1" dirty="0"/>
              <a:t>Usability Test</a:t>
            </a:r>
            <a:r>
              <a:rPr lang="id-ID" sz="1200" dirty="0"/>
              <a:t>) pada perangkat lunak yang telah dikembangkan, melakukan evaluasi secara kuantitatif (utilitas, efisiensi, tingkat kemudahan penggunaan, dan tingkat kepuasan pengguna), dan melaporkannya.</a:t>
            </a:r>
            <a:endParaRPr lang="en-US" sz="1200" dirty="0"/>
          </a:p>
          <a:p>
            <a:pPr lvl="0">
              <a:buFont typeface="+mj-lt"/>
              <a:buAutoNum type="alphaLcPeriod"/>
            </a:pPr>
            <a:r>
              <a:rPr lang="id-ID" sz="1200" dirty="0"/>
              <a:t>Mahasiswa mampu melaporkan dan mendiskusikan perkembangan teknologi interaksi natural (</a:t>
            </a:r>
            <a:r>
              <a:rPr lang="id-ID" sz="1200" i="1" dirty="0"/>
              <a:t>Natural User Interface</a:t>
            </a:r>
            <a:r>
              <a:rPr lang="id-ID" sz="1200" dirty="0"/>
              <a:t>) termutakhir: antarmuka sentuh (</a:t>
            </a:r>
            <a:r>
              <a:rPr lang="id-ID" sz="1200" i="1" dirty="0"/>
              <a:t>Multi-touch</a:t>
            </a:r>
            <a:r>
              <a:rPr lang="id-ID" sz="1200" dirty="0"/>
              <a:t>), antarmuka gerakan (</a:t>
            </a:r>
            <a:r>
              <a:rPr lang="id-ID" sz="1200" i="1" dirty="0"/>
              <a:t>Gesture</a:t>
            </a:r>
            <a:r>
              <a:rPr lang="id-ID" sz="1200" dirty="0"/>
              <a:t>), antarmuka gelombang otak (</a:t>
            </a:r>
            <a:r>
              <a:rPr lang="id-ID" sz="1200" i="1" dirty="0"/>
              <a:t>Electroencephalography</a:t>
            </a:r>
            <a:r>
              <a:rPr lang="id-ID" sz="1200" dirty="0"/>
              <a:t>), antarmuka gelombang otot (</a:t>
            </a:r>
            <a:r>
              <a:rPr lang="id-ID" sz="1200" i="1" dirty="0"/>
              <a:t>Electromyography</a:t>
            </a:r>
            <a:r>
              <a:rPr lang="id-ID" sz="1200" dirty="0"/>
              <a:t>).</a:t>
            </a:r>
            <a:endParaRPr lang="en-US" sz="12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Pair of Scissors Projects a Good Conceptual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</a:t>
            </a:r>
            <a:r>
              <a:rPr lang="id-ID" dirty="0"/>
              <a:t>ff</a:t>
            </a:r>
            <a:r>
              <a:rPr lang="en-US" dirty="0" err="1"/>
              <a:t>ordances</a:t>
            </a:r>
            <a:r>
              <a:rPr lang="en-US" dirty="0"/>
              <a:t>: holes for putting fingers in.</a:t>
            </a:r>
          </a:p>
          <a:p>
            <a:r>
              <a:rPr lang="en-US" dirty="0"/>
              <a:t>Constraints: small hole for thumb, big hole for several fingers.</a:t>
            </a:r>
          </a:p>
          <a:p>
            <a:r>
              <a:rPr lang="en-US" dirty="0"/>
              <a:t>Mapping: between holes and fingers suggested and constrained by appearance.</a:t>
            </a:r>
          </a:p>
          <a:p>
            <a:r>
              <a:rPr lang="en-US" dirty="0"/>
              <a:t>Conceptual Model: operating parts are visible and their implications are clear.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91481"/>
            <a:ext cx="3886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Digital Watch Projects No Visible Conceptual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</a:t>
            </a:r>
            <a:r>
              <a:rPr lang="id-ID" dirty="0"/>
              <a:t>ff</a:t>
            </a:r>
            <a:r>
              <a:rPr lang="en-US" dirty="0" err="1"/>
              <a:t>ordances</a:t>
            </a:r>
            <a:r>
              <a:rPr lang="en-US" dirty="0"/>
              <a:t>: four buttons to push – but what do they do?</a:t>
            </a:r>
          </a:p>
          <a:p>
            <a:r>
              <a:rPr lang="en-US" dirty="0"/>
              <a:t>Mapping: no clear relationship between buttons and possible actions.</a:t>
            </a:r>
          </a:p>
          <a:p>
            <a:r>
              <a:rPr lang="en-US" dirty="0"/>
              <a:t>Transfer of Prior Knowledge: little similarity to analog watches.</a:t>
            </a:r>
          </a:p>
          <a:p>
            <a:r>
              <a:rPr lang="en-US" dirty="0"/>
              <a:t>Conceptual Model: must be learnt from instructions.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7" y="1624806"/>
            <a:ext cx="15335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Psychopathology of Computers</a:t>
            </a:r>
            <a:r>
              <a:rPr lang="id-ID" sz="2800" dirty="0"/>
              <a:t>: </a:t>
            </a:r>
            <a:r>
              <a:rPr lang="en-US" sz="2800" dirty="0"/>
              <a:t>Usability “war stories” concerning computers . . 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402751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PC Cup Holder</a:t>
            </a:r>
          </a:p>
          <a:p>
            <a:pPr lvl="1"/>
            <a:r>
              <a:rPr lang="en-US" dirty="0"/>
              <a:t>A supposedly true story from a Novell </a:t>
            </a:r>
            <a:r>
              <a:rPr lang="en-US" dirty="0" err="1"/>
              <a:t>NetWire</a:t>
            </a:r>
            <a:r>
              <a:rPr lang="en-US" dirty="0"/>
              <a:t> </a:t>
            </a:r>
            <a:r>
              <a:rPr lang="en-US" dirty="0" err="1"/>
              <a:t>SysOp</a:t>
            </a:r>
            <a:r>
              <a:rPr lang="en-US" dirty="0"/>
              <a:t>:</a:t>
            </a:r>
          </a:p>
          <a:p>
            <a:pPr lvl="2">
              <a:buNone/>
            </a:pPr>
            <a:r>
              <a:rPr lang="id-ID" dirty="0"/>
              <a:t>	</a:t>
            </a:r>
            <a:r>
              <a:rPr lang="en-US" dirty="0"/>
              <a:t>Caller</a:t>
            </a:r>
            <a:r>
              <a:rPr lang="id-ID" dirty="0"/>
              <a:t>	</a:t>
            </a:r>
            <a:r>
              <a:rPr lang="en-US" dirty="0"/>
              <a:t>: “Hello, is this Tech Support?”</a:t>
            </a:r>
          </a:p>
          <a:p>
            <a:pPr lvl="2">
              <a:buNone/>
            </a:pPr>
            <a:r>
              <a:rPr lang="id-ID" dirty="0"/>
              <a:t>	</a:t>
            </a:r>
            <a:r>
              <a:rPr lang="en-US" dirty="0"/>
              <a:t>Tech Rep</a:t>
            </a:r>
            <a:r>
              <a:rPr lang="id-ID" dirty="0"/>
              <a:t>	</a:t>
            </a:r>
            <a:r>
              <a:rPr lang="en-US" dirty="0"/>
              <a:t>: “Yes, it is. How may I help you?”</a:t>
            </a:r>
          </a:p>
          <a:p>
            <a:pPr marL="1787525" lvl="2" indent="-887413">
              <a:buNone/>
            </a:pPr>
            <a:r>
              <a:rPr lang="en-US" dirty="0"/>
              <a:t>Caller</a:t>
            </a:r>
            <a:r>
              <a:rPr lang="id-ID" dirty="0"/>
              <a:t>	</a:t>
            </a:r>
            <a:r>
              <a:rPr lang="en-US" dirty="0"/>
              <a:t>: “The cup holder on my PC is broken and I am within my warranty period. How do I go about</a:t>
            </a:r>
            <a:r>
              <a:rPr lang="id-ID" dirty="0"/>
              <a:t> </a:t>
            </a:r>
            <a:r>
              <a:rPr lang="en-US" dirty="0"/>
              <a:t>getting that fixed?”</a:t>
            </a:r>
          </a:p>
          <a:p>
            <a:pPr lvl="2">
              <a:buNone/>
            </a:pPr>
            <a:r>
              <a:rPr lang="id-ID" dirty="0"/>
              <a:t>	</a:t>
            </a:r>
            <a:r>
              <a:rPr lang="en-US" dirty="0"/>
              <a:t>Tech Rep</a:t>
            </a:r>
            <a:r>
              <a:rPr lang="id-ID" dirty="0"/>
              <a:t>	</a:t>
            </a:r>
            <a:r>
              <a:rPr lang="en-US" dirty="0"/>
              <a:t>: “I’m sorry, but did you say a cup holder?”</a:t>
            </a:r>
          </a:p>
          <a:p>
            <a:pPr lvl="2">
              <a:buNone/>
            </a:pPr>
            <a:r>
              <a:rPr lang="id-ID" dirty="0"/>
              <a:t>	</a:t>
            </a:r>
            <a:r>
              <a:rPr lang="en-US" dirty="0"/>
              <a:t>Caller</a:t>
            </a:r>
            <a:r>
              <a:rPr lang="id-ID" dirty="0"/>
              <a:t>	</a:t>
            </a:r>
            <a:r>
              <a:rPr lang="en-US" dirty="0"/>
              <a:t>: “Yes, it’s attached to the front of my computer.”</a:t>
            </a:r>
          </a:p>
          <a:p>
            <a:pPr marL="1787525" lvl="2" indent="-887413">
              <a:buNone/>
            </a:pPr>
            <a:r>
              <a:rPr lang="en-US" dirty="0"/>
              <a:t>Tech Rep</a:t>
            </a:r>
            <a:r>
              <a:rPr lang="id-ID" dirty="0"/>
              <a:t>	</a:t>
            </a:r>
            <a:r>
              <a:rPr lang="en-US" dirty="0"/>
              <a:t>: “Please excuse me if I seem a bit stumped, it’s because I am. Did you receive this as part of a</a:t>
            </a:r>
            <a:r>
              <a:rPr lang="id-ID" dirty="0"/>
              <a:t> </a:t>
            </a:r>
            <a:r>
              <a:rPr lang="en-US" dirty="0"/>
              <a:t>promotional, at a trade show? How did you get this cup holder? Does it have any trademark</a:t>
            </a:r>
            <a:r>
              <a:rPr lang="id-ID" dirty="0"/>
              <a:t> </a:t>
            </a:r>
            <a:r>
              <a:rPr lang="en-US" dirty="0"/>
              <a:t>on it?”</a:t>
            </a:r>
          </a:p>
          <a:p>
            <a:pPr marL="1787525" lvl="2" indent="-887413" defTabSz="1787525">
              <a:buNone/>
            </a:pPr>
            <a:r>
              <a:rPr lang="en-US" dirty="0"/>
              <a:t>Caller</a:t>
            </a:r>
            <a:r>
              <a:rPr lang="id-ID" dirty="0"/>
              <a:t>	</a:t>
            </a:r>
            <a:r>
              <a:rPr lang="en-US" dirty="0"/>
              <a:t>: “It came with my computer, I don’t know anything about a promotional. It just has ’4X’ on it.”</a:t>
            </a:r>
          </a:p>
          <a:p>
            <a:pPr lvl="2">
              <a:buNone/>
            </a:pPr>
            <a:r>
              <a:rPr lang="id-ID" dirty="0"/>
              <a:t>	</a:t>
            </a:r>
            <a:r>
              <a:rPr lang="en-US" dirty="0"/>
              <a:t>At this point the Tech Rep had to mute the caller, because he couldn’t stand it. The caller had been</a:t>
            </a:r>
            <a:r>
              <a:rPr lang="id-ID" dirty="0"/>
              <a:t> </a:t>
            </a:r>
            <a:r>
              <a:rPr lang="en-US" dirty="0"/>
              <a:t>using the load drawer of the CD-ROM drive as a cup holder, and snapped it o</a:t>
            </a:r>
            <a:r>
              <a:rPr lang="id-ID" dirty="0"/>
              <a:t>ff</a:t>
            </a:r>
            <a:br>
              <a:rPr lang="en-US" dirty="0"/>
            </a:br>
            <a:r>
              <a:rPr lang="en-US" dirty="0"/>
              <a:t> the drive.</a:t>
            </a:r>
          </a:p>
          <a:p>
            <a:pPr lvl="1"/>
            <a:r>
              <a:rPr lang="en-US" dirty="0"/>
              <a:t>This story was found at Greenberg, 1997 and is attributed there to George Wagner g.wagner@sylvania.sev.org.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Psychopathology of Computers</a:t>
            </a:r>
            <a:r>
              <a:rPr lang="id-ID" sz="2800" dirty="0"/>
              <a:t>: </a:t>
            </a:r>
            <a:r>
              <a:rPr lang="en-US" sz="2800" dirty="0"/>
              <a:t>Usability “war stories” concerning computers . . 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7909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Dangerous Command Names</a:t>
            </a:r>
          </a:p>
          <a:p>
            <a:pPr lvl="1"/>
            <a:r>
              <a:rPr lang="en-US" dirty="0"/>
              <a:t>A widely used text editor (</a:t>
            </a:r>
            <a:r>
              <a:rPr lang="en-US" dirty="0" err="1"/>
              <a:t>ed</a:t>
            </a:r>
            <a:r>
              <a:rPr lang="en-US" dirty="0"/>
              <a:t>) used the character ’.’ to select the current line of text, and ’,’ to select the</a:t>
            </a:r>
            <a:r>
              <a:rPr lang="id-ID" dirty="0"/>
              <a:t> </a:t>
            </a:r>
            <a:r>
              <a:rPr lang="en-US" dirty="0"/>
              <a:t>entire document for an operation.</a:t>
            </a:r>
          </a:p>
          <a:p>
            <a:pPr lvl="2"/>
            <a:r>
              <a:rPr lang="en-US" dirty="0"/>
              <a:t>These two keys are adjacent on the keyboard </a:t>
            </a:r>
            <a:r>
              <a:rPr lang="id-ID" dirty="0">
                <a:sym typeface="Wingdings" pitchFamily="2" charset="2"/>
              </a:rPr>
              <a:t></a:t>
            </a:r>
            <a:r>
              <a:rPr lang="en-US" dirty="0"/>
              <a:t> highly likely they will sometimes be mistaken.</a:t>
            </a:r>
          </a:p>
          <a:p>
            <a:pPr lvl="2"/>
            <a:r>
              <a:rPr lang="en-US" dirty="0"/>
              <a:t> Intending to change one line</a:t>
            </a:r>
            <a:endParaRPr lang="id-ID" dirty="0"/>
          </a:p>
          <a:p>
            <a:pPr lvl="2">
              <a:buNone/>
            </a:pPr>
            <a:r>
              <a:rPr lang="id-ID" dirty="0"/>
              <a:t>		</a:t>
            </a:r>
            <a:r>
              <a:rPr lang="en-US" dirty="0"/>
              <a:t>“A heavy poll is expected . . . ”</a:t>
            </a:r>
          </a:p>
          <a:p>
            <a:pPr lvl="2">
              <a:buNone/>
            </a:pPr>
            <a:r>
              <a:rPr lang="id-ID" dirty="0"/>
              <a:t>	</a:t>
            </a:r>
            <a:r>
              <a:rPr lang="en-US" dirty="0"/>
              <a:t>to</a:t>
            </a:r>
          </a:p>
          <a:p>
            <a:pPr lvl="2">
              <a:buNone/>
            </a:pPr>
            <a:r>
              <a:rPr lang="id-ID" dirty="0"/>
              <a:t>		</a:t>
            </a:r>
            <a:r>
              <a:rPr lang="en-US" dirty="0"/>
              <a:t>“A heavy turnout is expected . . . ”</a:t>
            </a:r>
          </a:p>
          <a:p>
            <a:pPr lvl="2">
              <a:buNone/>
            </a:pPr>
            <a:r>
              <a:rPr lang="id-ID" dirty="0"/>
              <a:t>	</a:t>
            </a:r>
            <a:r>
              <a:rPr lang="en-US" dirty="0"/>
              <a:t>can easily change ’poll’ to ’turnout’ throughout the entire document.</a:t>
            </a:r>
          </a:p>
          <a:p>
            <a:pPr lvl="2"/>
            <a:r>
              <a:rPr lang="en-US" dirty="0"/>
              <a:t> Such a case was reported in the British press: all the election documents of a candidate named</a:t>
            </a:r>
            <a:r>
              <a:rPr lang="id-ID" dirty="0"/>
              <a:t> </a:t>
            </a:r>
            <a:r>
              <a:rPr lang="en-US" dirty="0"/>
              <a:t>Pollack were printed with the name </a:t>
            </a:r>
            <a:r>
              <a:rPr lang="en-US" dirty="0" err="1"/>
              <a:t>Turnoutack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 A “computer failure” was blamed.</a:t>
            </a:r>
          </a:p>
          <a:p>
            <a:pPr lvl="1"/>
            <a:r>
              <a:rPr lang="en-US" dirty="0"/>
              <a:t>This story is taken from [Newman and Lamming, 1995], pages 8–9.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Psychopathology of Computers</a:t>
            </a:r>
            <a:r>
              <a:rPr lang="id-ID" sz="2800" dirty="0"/>
              <a:t>: </a:t>
            </a:r>
            <a:r>
              <a:rPr lang="en-US" sz="2800" dirty="0"/>
              <a:t>Usability “war stories” concerning computers . .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And Finally. . .</a:t>
            </a:r>
          </a:p>
          <a:p>
            <a:pPr lvl="1"/>
            <a:r>
              <a:rPr lang="en-US" sz="2000" dirty="0"/>
              <a:t>A new keyboard designed to speed up access to the most commonly used feature on Windows PCs.</a:t>
            </a:r>
            <a:endParaRPr lang="id-ID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5050" y="1491630"/>
            <a:ext cx="3886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60032" y="4168700"/>
            <a:ext cx="3888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[From the enemy.org web site http://www.enemy.org/gallery/devices.shtml, which no longer exists.]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Psychopathology of Computers</a:t>
            </a:r>
            <a:r>
              <a:rPr lang="id-ID" sz="2800" dirty="0"/>
              <a:t>: </a:t>
            </a:r>
            <a:r>
              <a:rPr lang="en-US" sz="2800" dirty="0"/>
              <a:t>Usability “war stories” concerning computers . .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Lessons</a:t>
            </a:r>
          </a:p>
          <a:p>
            <a:pPr lvl="1"/>
            <a:r>
              <a:rPr lang="en-US" sz="2100" dirty="0"/>
              <a:t>Most failures of human-machine systems are due to poor designs which do not take account of</a:t>
            </a:r>
            <a:r>
              <a:rPr lang="id-ID" sz="2100" dirty="0"/>
              <a:t> </a:t>
            </a:r>
            <a:r>
              <a:rPr lang="en-US" sz="2100" dirty="0"/>
              <a:t>peoples’ capabilities and fallibilities.</a:t>
            </a:r>
          </a:p>
          <a:p>
            <a:pPr lvl="1"/>
            <a:r>
              <a:rPr lang="en-US" sz="2100" dirty="0"/>
              <a:t>These are often labeled as “computer failure” or “human error” rather than design failure.</a:t>
            </a:r>
            <a:endParaRPr lang="id-ID" sz="17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Smallest Setting is 1%</a:t>
            </a:r>
          </a:p>
          <a:p>
            <a:pPr lvl="1"/>
            <a:r>
              <a:rPr lang="en-US" sz="1800" dirty="0"/>
              <a:t>The Internet Explorer 4.0 cache size can only be set in increments of 1% of the size of the hard disk</a:t>
            </a:r>
          </a:p>
          <a:p>
            <a:pPr lvl="1"/>
            <a:r>
              <a:rPr lang="en-US" sz="1800" dirty="0"/>
              <a:t>To quote from user Ross Cormier:</a:t>
            </a:r>
          </a:p>
          <a:p>
            <a:pPr lvl="1">
              <a:buNone/>
            </a:pPr>
            <a:r>
              <a:rPr lang="id-ID" sz="1800" dirty="0"/>
              <a:t>	</a:t>
            </a:r>
            <a:r>
              <a:rPr lang="en-US" sz="1800" dirty="0"/>
              <a:t>“The smallest setting is 1%. I have a 4 Gig drive, and don’t need 40 MB of cache thank</a:t>
            </a:r>
            <a:r>
              <a:rPr lang="id-ID" sz="1800" dirty="0"/>
              <a:t> </a:t>
            </a:r>
            <a:r>
              <a:rPr lang="en-US" sz="1800" dirty="0"/>
              <a:t>you.”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225" y="1410494"/>
            <a:ext cx="3371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16016" y="4537452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Internet Explorer 4.0 cache settings</a:t>
            </a:r>
            <a:r>
              <a:rPr lang="id-ID" sz="1600" dirty="0"/>
              <a:t> </a:t>
            </a:r>
            <a:r>
              <a:rPr lang="en-US" sz="1600" dirty="0"/>
              <a:t>panel.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Horizontal Scrolling</a:t>
            </a:r>
          </a:p>
          <a:p>
            <a:pPr lvl="1"/>
            <a:r>
              <a:rPr lang="en-US" sz="1700" dirty="0"/>
              <a:t>Humans can scan written material faster from top to bottom rather than left to right.</a:t>
            </a:r>
          </a:p>
          <a:p>
            <a:pPr lvl="1"/>
            <a:r>
              <a:rPr lang="en-US" sz="1700" dirty="0"/>
              <a:t>Vertically scrolling lists support single-item scrolling.</a:t>
            </a:r>
          </a:p>
          <a:p>
            <a:pPr lvl="1"/>
            <a:r>
              <a:rPr lang="en-US" sz="1700" dirty="0"/>
              <a:t>The Internet Explorer 4.0 certificate authority selection panel uses horizontal scrolling</a:t>
            </a:r>
            <a:endParaRPr 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4716016" y="4537452"/>
            <a:ext cx="4392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Internet Explorer 4.0 certificate authority selection panel.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9355" y="1352550"/>
            <a:ext cx="3137589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Two Item List Box</a:t>
            </a:r>
          </a:p>
          <a:p>
            <a:pPr lvl="1"/>
            <a:r>
              <a:rPr lang="en-US" sz="1600" dirty="0"/>
              <a:t>Visual Basic 5.0 uses a two (!) item list box.</a:t>
            </a:r>
          </a:p>
          <a:p>
            <a:pPr lvl="1"/>
            <a:r>
              <a:rPr lang="en-US" sz="1600" dirty="0"/>
              <a:t>A drop down list or radio buttons would be much better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Two Thousand Item List Box</a:t>
            </a:r>
          </a:p>
          <a:p>
            <a:pPr lvl="1"/>
            <a:r>
              <a:rPr lang="en-US" sz="1600" dirty="0"/>
              <a:t>Do not put hundreds or thousands of items into a list box, either</a:t>
            </a:r>
            <a:endParaRPr lang="id-ID" sz="1600" dirty="0"/>
          </a:p>
          <a:p>
            <a:pPr lvl="1"/>
            <a:r>
              <a:rPr lang="en-US" sz="1600" dirty="0"/>
              <a:t>The following message, posted in a Visual Basic programmers forum on 11th December 1996, is</a:t>
            </a:r>
            <a:r>
              <a:rPr lang="id-ID" sz="1600" dirty="0"/>
              <a:t> </a:t>
            </a:r>
            <a:r>
              <a:rPr lang="en-US" sz="1600" dirty="0"/>
              <a:t>typical:</a:t>
            </a:r>
          </a:p>
          <a:p>
            <a:pPr lvl="2">
              <a:buNone/>
            </a:pPr>
            <a:r>
              <a:rPr lang="id-ID" sz="1300" dirty="0"/>
              <a:t>	</a:t>
            </a:r>
            <a:r>
              <a:rPr lang="en-US" sz="1300" dirty="0"/>
              <a:t>“I want to fill a list box with 2000 items ... This takes incredibly long ... over 20 minutes.</a:t>
            </a:r>
            <a:r>
              <a:rPr lang="id-ID" sz="1300" dirty="0"/>
              <a:t> </a:t>
            </a:r>
            <a:r>
              <a:rPr lang="en-US" sz="1300" dirty="0"/>
              <a:t>Any ideas?”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9466" y="3158852"/>
            <a:ext cx="12763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003798"/>
            <a:ext cx="14192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Multi-Row Property Sheets</a:t>
            </a:r>
          </a:p>
          <a:p>
            <a:pPr lvl="1"/>
            <a:r>
              <a:rPr lang="en-US" sz="1500" dirty="0"/>
              <a:t>Single-row property sheets (tab controls) are among the best user interface elements ever devised.</a:t>
            </a:r>
          </a:p>
          <a:p>
            <a:pPr lvl="1"/>
            <a:r>
              <a:rPr lang="en-US" sz="1500" dirty="0"/>
              <a:t>Multi-row tab controls are perhaps one of the worst interface elements ever!</a:t>
            </a:r>
          </a:p>
          <a:p>
            <a:pPr lvl="1"/>
            <a:r>
              <a:rPr lang="en-US" sz="1500" dirty="0"/>
              <a:t>Clicking one of the tabs other than from the bottom row, causes a major re</a:t>
            </a:r>
            <a:r>
              <a:rPr lang="id-ID" sz="1500" dirty="0"/>
              <a:t>-</a:t>
            </a:r>
            <a:r>
              <a:rPr lang="en-US" sz="1500" dirty="0" err="1"/>
              <a:t>organisation</a:t>
            </a:r>
            <a:r>
              <a:rPr lang="en-US" sz="1500" dirty="0"/>
              <a:t> of the</a:t>
            </a:r>
            <a:r>
              <a:rPr lang="id-ID" sz="1500" dirty="0"/>
              <a:t> </a:t>
            </a:r>
            <a:r>
              <a:rPr lang="en-US" sz="1500" dirty="0"/>
              <a:t>complete set of tabs.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4048" y="2355726"/>
            <a:ext cx="3672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Zoc</a:t>
            </a:r>
            <a:r>
              <a:rPr lang="en-US" sz="1600" dirty="0"/>
              <a:t>, a communications program</a:t>
            </a:r>
            <a:r>
              <a:rPr lang="id-ID" sz="1600" dirty="0"/>
              <a:t>, uses multi-row tab controls</a:t>
            </a:r>
            <a:endParaRPr lang="en-US" sz="16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707654"/>
            <a:ext cx="3886200" cy="56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Buku Teks dan Pustaka Acuan (dosen: 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id-ID" dirty="0"/>
              <a:t>Alan Dix, Janet E. Finlay, Gregory D. Abowd, and Russell Beale. </a:t>
            </a:r>
            <a:r>
              <a:rPr lang="id-ID" i="1" dirty="0"/>
              <a:t>Human-Computer Interaction (3rd Edition)</a:t>
            </a:r>
            <a:r>
              <a:rPr lang="id-ID" dirty="0"/>
              <a:t>. Prentice-Hall, Inc., Upper Saddle River, NJ, USA. 2004. (Available at RBTC)</a:t>
            </a:r>
          </a:p>
          <a:p>
            <a:pPr marL="514350" lvl="0" indent="-514350">
              <a:buFont typeface="+mj-lt"/>
              <a:buAutoNum type="arabicPeriod"/>
            </a:pPr>
            <a:r>
              <a:rPr lang="id-ID" dirty="0"/>
              <a:t>Ben Shneiderman and Catherine Plaisant. </a:t>
            </a:r>
            <a:r>
              <a:rPr lang="id-ID" i="1" dirty="0"/>
              <a:t>Designing the User Interface (5th Edition). </a:t>
            </a:r>
            <a:r>
              <a:rPr lang="en-US" dirty="0"/>
              <a:t>Addison-Wesley, Mar 2009.</a:t>
            </a:r>
            <a:r>
              <a:rPr lang="id-ID" dirty="0"/>
              <a:t> (Available at RBTC)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Keith Andrews</a:t>
            </a:r>
            <a:r>
              <a:rPr lang="id-ID" dirty="0"/>
              <a:t>. Human-Computer Interaction Course Notes. </a:t>
            </a:r>
            <a:r>
              <a:rPr lang="en-US" dirty="0"/>
              <a:t>Version of 06 May 2014</a:t>
            </a:r>
            <a:r>
              <a:rPr lang="id-ID" dirty="0"/>
              <a:t>. (Available online)</a:t>
            </a:r>
            <a:endParaRPr lang="en-US" dirty="0"/>
          </a:p>
          <a:p>
            <a:endParaRPr lang="id-ID" dirty="0"/>
          </a:p>
          <a:p>
            <a:endParaRPr lang="id-ID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Stupid Error Messages</a:t>
            </a:r>
          </a:p>
          <a:p>
            <a:pPr lvl="1"/>
            <a:r>
              <a:rPr lang="en-US" sz="1800" dirty="0"/>
              <a:t>Roy Child writes: </a:t>
            </a:r>
            <a:endParaRPr lang="id-ID" sz="1800" dirty="0"/>
          </a:p>
          <a:p>
            <a:pPr lvl="2">
              <a:buNone/>
            </a:pPr>
            <a:r>
              <a:rPr lang="id-ID" sz="1600" dirty="0"/>
              <a:t>	</a:t>
            </a:r>
            <a:r>
              <a:rPr lang="en-US" sz="1600" dirty="0"/>
              <a:t>“I came across this message when trying to delete files from a nearly-full hard</a:t>
            </a:r>
            <a:r>
              <a:rPr lang="id-ID" sz="1600" dirty="0"/>
              <a:t> </a:t>
            </a:r>
            <a:r>
              <a:rPr lang="en-US" sz="1600" dirty="0"/>
              <a:t>drive in Windows 95.</a:t>
            </a:r>
          </a:p>
        </p:txBody>
      </p:sp>
      <p:sp>
        <p:nvSpPr>
          <p:cNvPr id="6" name="Rectangle 5"/>
          <p:cNvSpPr/>
          <p:nvPr/>
        </p:nvSpPr>
        <p:spPr>
          <a:xfrm>
            <a:off x="5004048" y="2923079"/>
            <a:ext cx="367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Deleting files from an almost full hard disk in Windows 95. </a:t>
            </a:r>
            <a:endParaRPr lang="id-ID" sz="1600" dirty="0"/>
          </a:p>
          <a:p>
            <a:pPr algn="ctr"/>
            <a:r>
              <a:rPr lang="en-US" sz="1600" dirty="0"/>
              <a:t>OK, now I know what to</a:t>
            </a:r>
            <a:r>
              <a:rPr lang="id-ID" sz="1600" dirty="0"/>
              <a:t> </a:t>
            </a:r>
            <a:r>
              <a:rPr lang="en-US" sz="1600" dirty="0"/>
              <a:t>do!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491630"/>
            <a:ext cx="34956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Avoid Breaking a Metaphor</a:t>
            </a:r>
          </a:p>
          <a:p>
            <a:pPr lvl="1"/>
            <a:r>
              <a:rPr lang="en-US" sz="1600" dirty="0"/>
              <a:t>As a means of deleting files and documents, the Macintosh trash can is a perfectly intuitive metaphor.</a:t>
            </a:r>
          </a:p>
          <a:p>
            <a:pPr lvl="1"/>
            <a:r>
              <a:rPr lang="en-US" sz="1600" dirty="0"/>
              <a:t>Unfortunately, the designers decided to extend the trash can metaphor to include the completely</a:t>
            </a:r>
            <a:r>
              <a:rPr lang="id-ID" sz="1600" dirty="0"/>
              <a:t> </a:t>
            </a:r>
            <a:r>
              <a:rPr lang="en-US" sz="1600" dirty="0"/>
              <a:t>counterintuitive function of ejecting diskettes</a:t>
            </a:r>
            <a:r>
              <a:rPr lang="id-ID" sz="1600" dirty="0"/>
              <a:t>.</a:t>
            </a:r>
          </a:p>
          <a:p>
            <a:pPr lvl="1"/>
            <a:r>
              <a:rPr lang="en-US" sz="1600" dirty="0"/>
              <a:t>To eject a diskette, the user had to drag the diskette icon and drop it into the trash!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5237" y="1707654"/>
            <a:ext cx="88582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64088" y="3435846"/>
            <a:ext cx="30243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Ejecting a diskette on the Mac by throwing it into the trash unfortunately breaks the</a:t>
            </a:r>
            <a:r>
              <a:rPr lang="id-ID" sz="1600" dirty="0"/>
              <a:t> </a:t>
            </a:r>
            <a:r>
              <a:rPr lang="en-US" sz="1600" dirty="0"/>
              <a:t>trash can metaphor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Avoid Breaking a Metaphor</a:t>
            </a:r>
          </a:p>
          <a:p>
            <a:pPr lvl="1"/>
            <a:r>
              <a:rPr lang="en-US" sz="1600" dirty="0"/>
              <a:t>Later versions of the Mac keyboard have a dedicated eject button</a:t>
            </a:r>
          </a:p>
          <a:p>
            <a:pPr lvl="1"/>
            <a:endParaRPr lang="id-ID" sz="16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29556"/>
            <a:ext cx="3615382" cy="271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Avoid Breaking a Metaphor</a:t>
            </a:r>
          </a:p>
          <a:p>
            <a:pPr lvl="1"/>
            <a:r>
              <a:rPr lang="en-US" sz="1600" dirty="0"/>
              <a:t>The interface was finally fixed in Mac OS X. When the user drags a diskette icon, the trash icon</a:t>
            </a:r>
            <a:r>
              <a:rPr lang="id-ID" sz="1600" dirty="0"/>
              <a:t> </a:t>
            </a:r>
            <a:r>
              <a:rPr lang="en-US" sz="1600" dirty="0"/>
              <a:t>morphs into an eject icon.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427734"/>
            <a:ext cx="2857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427734"/>
            <a:ext cx="2857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User-Centered Design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id-ID" dirty="0"/>
              <a:t>	</a:t>
            </a:r>
            <a:r>
              <a:rPr lang="en-US" sz="2600" dirty="0"/>
              <a:t>Science Finds, Industry Applies, Man Conforms. </a:t>
            </a:r>
            <a:endParaRPr lang="id-ID" sz="2600" dirty="0"/>
          </a:p>
          <a:p>
            <a:pPr>
              <a:buNone/>
            </a:pPr>
            <a:endParaRPr lang="id-ID" sz="2400" dirty="0"/>
          </a:p>
          <a:p>
            <a:pPr>
              <a:buNone/>
            </a:pPr>
            <a:r>
              <a:rPr lang="id-ID" sz="2400" dirty="0"/>
              <a:t>[</a:t>
            </a:r>
            <a:r>
              <a:rPr lang="en-US" sz="2400" dirty="0"/>
              <a:t>Motto of 1933 Chicago World’s Fair</a:t>
            </a:r>
            <a:r>
              <a:rPr lang="id-ID" sz="2400" dirty="0"/>
              <a:t>]</a:t>
            </a:r>
            <a:r>
              <a:rPr lang="en-US" sz="2400" dirty="0"/>
              <a:t> </a:t>
            </a:r>
            <a:endParaRPr lang="id-ID" sz="2400" dirty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id-ID" sz="2600" dirty="0"/>
              <a:t>	</a:t>
            </a:r>
            <a:r>
              <a:rPr lang="en-US" sz="2600" dirty="0"/>
              <a:t>People Propose, Science Studies, Technology Conforms. </a:t>
            </a:r>
            <a:endParaRPr lang="id-ID" sz="2600" dirty="0"/>
          </a:p>
          <a:p>
            <a:pPr>
              <a:buNone/>
            </a:pPr>
            <a:endParaRPr lang="id-ID" sz="2600" dirty="0"/>
          </a:p>
          <a:p>
            <a:pPr>
              <a:buNone/>
            </a:pPr>
            <a:r>
              <a:rPr lang="id-ID" sz="2400" dirty="0"/>
              <a:t>[</a:t>
            </a:r>
            <a:r>
              <a:rPr lang="en-US" sz="2400" dirty="0"/>
              <a:t>Don Norman’s person-centered motto</a:t>
            </a:r>
            <a:r>
              <a:rPr lang="id-ID" sz="2400" dirty="0"/>
              <a:t> </a:t>
            </a:r>
            <a:r>
              <a:rPr lang="en-US" sz="2400" dirty="0"/>
              <a:t>for 21st century</a:t>
            </a:r>
            <a:r>
              <a:rPr lang="id-ID" sz="2400" dirty="0"/>
              <a:t>]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System-Centered Design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d-ID" dirty="0"/>
              <a:t>User-Centered Design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System-Centered Design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 can be built easily on this platform?</a:t>
            </a:r>
          </a:p>
          <a:p>
            <a:r>
              <a:rPr lang="en-US" dirty="0"/>
              <a:t>What can I create from the tools available?</a:t>
            </a:r>
          </a:p>
          <a:p>
            <a:r>
              <a:rPr lang="en-US" dirty="0"/>
              <a:t>What do I as a developer find interesting to work on</a:t>
            </a:r>
            <a:endParaRPr lang="id-ID" dirty="0"/>
          </a:p>
          <a:p>
            <a:r>
              <a:rPr lang="en-US" dirty="0"/>
              <a:t>What do I as a developer think users need??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User</a:t>
            </a:r>
            <a:r>
              <a:rPr lang="en-US" dirty="0"/>
              <a:t>-Centered Design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design is based upon a user’s:</a:t>
            </a:r>
          </a:p>
          <a:p>
            <a:pPr lvl="1"/>
            <a:r>
              <a:rPr lang="en-US" dirty="0"/>
              <a:t>abilities and needs</a:t>
            </a:r>
          </a:p>
          <a:p>
            <a:pPr lvl="1"/>
            <a:r>
              <a:rPr lang="en-US" dirty="0"/>
              <a:t>context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/>
              <a:t>tasks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532" t="15323" r="2923" b="7621"/>
          <a:stretch>
            <a:fillRect/>
          </a:stretch>
        </p:blipFill>
        <p:spPr bwMode="auto">
          <a:xfrm>
            <a:off x="107504" y="-20538"/>
            <a:ext cx="892899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User</a:t>
            </a:r>
            <a:r>
              <a:rPr lang="en-US" dirty="0"/>
              <a:t>-Centered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i="1" dirty="0"/>
              <a:t>user</a:t>
            </a:r>
            <a:r>
              <a:rPr lang="id-ID" b="1" i="1" dirty="0"/>
              <a:t>-</a:t>
            </a:r>
            <a:r>
              <a:rPr lang="en-US" b="1" i="1" dirty="0"/>
              <a:t>cent</a:t>
            </a:r>
            <a:r>
              <a:rPr lang="id-ID" b="1" i="1" dirty="0"/>
              <a:t>e</a:t>
            </a:r>
            <a:r>
              <a:rPr lang="en-US" b="1" i="1" dirty="0"/>
              <a:t>red</a:t>
            </a:r>
            <a:r>
              <a:rPr lang="id-ID" b="1" i="1" dirty="0"/>
              <a:t> </a:t>
            </a:r>
            <a:r>
              <a:rPr lang="en-US" b="1" i="1" dirty="0"/>
              <a:t>design process</a:t>
            </a:r>
            <a:r>
              <a:rPr lang="id-ID" b="1" i="1" dirty="0"/>
              <a:t> </a:t>
            </a:r>
            <a:r>
              <a:rPr lang="en-US" dirty="0"/>
              <a:t>provides a professional resource to creating software with</a:t>
            </a:r>
            <a:r>
              <a:rPr lang="id-ID" dirty="0"/>
              <a:t> </a:t>
            </a:r>
            <a:r>
              <a:rPr lang="en-US" dirty="0"/>
              <a:t>functionality that users need. </a:t>
            </a:r>
            <a:endParaRPr lang="id-ID" dirty="0"/>
          </a:p>
          <a:p>
            <a:r>
              <a:rPr lang="en-US" dirty="0"/>
              <a:t>However, the availability of technical functionality does not</a:t>
            </a:r>
            <a:r>
              <a:rPr lang="id-ID" dirty="0"/>
              <a:t> </a:t>
            </a:r>
            <a:r>
              <a:rPr lang="en-US" dirty="0"/>
              <a:t>guarantee that software will be practically usable. </a:t>
            </a:r>
            <a:endParaRPr lang="id-ID" dirty="0"/>
          </a:p>
          <a:p>
            <a:r>
              <a:rPr lang="en-US" dirty="0"/>
              <a:t>Software that is usable for its purpose is</a:t>
            </a:r>
            <a:r>
              <a:rPr lang="id-ID" dirty="0"/>
              <a:t> </a:t>
            </a:r>
            <a:r>
              <a:rPr lang="en-US" dirty="0"/>
              <a:t>sometimes described by programmers as “intuitive” (easy to learn, easy to remember, easy</a:t>
            </a:r>
            <a:r>
              <a:rPr lang="id-ID" dirty="0"/>
              <a:t> </a:t>
            </a:r>
            <a:r>
              <a:rPr lang="en-US" dirty="0"/>
              <a:t>to apply to new problems) or “powerful” (efficient, effective). </a:t>
            </a:r>
            <a:endParaRPr lang="id-ID" dirty="0"/>
          </a:p>
          <a:p>
            <a:r>
              <a:rPr lang="en-US" dirty="0" err="1"/>
              <a:t>Th</a:t>
            </a:r>
            <a:r>
              <a:rPr lang="id-ID" dirty="0"/>
              <a:t>e HCI </a:t>
            </a:r>
            <a:r>
              <a:rPr lang="en-US" dirty="0"/>
              <a:t>course presents scientific approaches</a:t>
            </a:r>
            <a:r>
              <a:rPr lang="id-ID" dirty="0"/>
              <a:t> </a:t>
            </a:r>
            <a:r>
              <a:rPr lang="en-US" dirty="0"/>
              <a:t>to making software that is “intuitive” and “powerful”.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User</a:t>
            </a:r>
            <a:r>
              <a:rPr lang="en-US" dirty="0"/>
              <a:t>-Centered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HCI helps us to understand why some software products are good and other software is</a:t>
            </a:r>
            <a:r>
              <a:rPr lang="id-ID" dirty="0"/>
              <a:t> </a:t>
            </a:r>
            <a:r>
              <a:rPr lang="en-US" dirty="0"/>
              <a:t>bad. </a:t>
            </a:r>
            <a:endParaRPr lang="id-ID" dirty="0"/>
          </a:p>
          <a:p>
            <a:r>
              <a:rPr lang="en-US" dirty="0"/>
              <a:t>But sadly it is not a guaranteed formula for creating a successful product. </a:t>
            </a:r>
            <a:endParaRPr lang="id-ID" dirty="0"/>
          </a:p>
          <a:p>
            <a:r>
              <a:rPr lang="en-US" dirty="0"/>
              <a:t>In this sense</a:t>
            </a:r>
            <a:r>
              <a:rPr lang="id-ID" dirty="0"/>
              <a:t> </a:t>
            </a:r>
            <a:r>
              <a:rPr lang="en-US" dirty="0"/>
              <a:t>it is like architecture or product design. </a:t>
            </a:r>
            <a:endParaRPr lang="id-ID" dirty="0"/>
          </a:p>
          <a:p>
            <a:r>
              <a:rPr lang="en-US" dirty="0"/>
              <a:t>Architects and product designers need a thorough</a:t>
            </a:r>
            <a:r>
              <a:rPr lang="id-ID" dirty="0"/>
              <a:t> </a:t>
            </a:r>
            <a:r>
              <a:rPr lang="en-US" dirty="0"/>
              <a:t>technical grasp of the materials they work with, but the success of their work depends on</a:t>
            </a:r>
            <a:r>
              <a:rPr lang="id-ID" dirty="0"/>
              <a:t> </a:t>
            </a:r>
            <a:r>
              <a:rPr lang="en-US" dirty="0"/>
              <a:t>the creative application of this technical knowledge. </a:t>
            </a:r>
            <a:endParaRPr lang="id-ID" dirty="0"/>
          </a:p>
          <a:p>
            <a:r>
              <a:rPr lang="en-US" dirty="0"/>
              <a:t>This creativity is a craft skill that is</a:t>
            </a:r>
            <a:r>
              <a:rPr lang="id-ID" dirty="0"/>
              <a:t> </a:t>
            </a:r>
            <a:r>
              <a:rPr lang="en-US" dirty="0"/>
              <a:t>normally learned by working with a master designer in a studio, or from case studies of</a:t>
            </a:r>
            <a:r>
              <a:rPr lang="id-ID" dirty="0"/>
              <a:t> </a:t>
            </a:r>
            <a:r>
              <a:rPr lang="en-US" dirty="0"/>
              <a:t>successful designs. </a:t>
            </a:r>
            <a:endParaRPr lang="id-ID" dirty="0"/>
          </a:p>
          <a:p>
            <a:r>
              <a:rPr lang="en-US" dirty="0"/>
              <a:t>A computer science course does not provide sufficient time for this kind</a:t>
            </a:r>
            <a:r>
              <a:rPr lang="id-ID" dirty="0"/>
              <a:t> </a:t>
            </a:r>
            <a:r>
              <a:rPr lang="en-US" dirty="0"/>
              <a:t>of training in creative design, but it can provide the essential elements: an understanding of</a:t>
            </a:r>
            <a:r>
              <a:rPr lang="id-ID" dirty="0"/>
              <a:t> </a:t>
            </a:r>
            <a:r>
              <a:rPr lang="en-US" dirty="0"/>
              <a:t>the user’s needs, and an understanding of potential solutions.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Rancangan Pembelajaran IMK (dosen: AY)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</p:nvPr>
        </p:nvGraphicFramePr>
        <p:xfrm>
          <a:off x="609602" y="1398719"/>
          <a:ext cx="8153396" cy="3532208"/>
        </p:xfrm>
        <a:graphic>
          <a:graphicData uri="http://schemas.openxmlformats.org/drawingml/2006/table">
            <a:tbl>
              <a:tblPr/>
              <a:tblGrid>
                <a:gridCol w="18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460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105614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w1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w2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w3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w4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w5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w6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w7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w8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w9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w10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w11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w12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w13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w14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w15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w16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a.</a:t>
                      </a:r>
                      <a:r>
                        <a:rPr lang="sv-SE" sz="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       </a:t>
                      </a:r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Mahasiswa mampu mendiskusikan mengapa pengembangan perangkat lunak yang berpusat pada pengguna itu penting.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Human Computer Interaction [C1]; The Psychology of Usable Things [C2]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The Psychology of Usable Things [C2]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 Brief History of HCI [C13]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b.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      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Mahasiswa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mampu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memahami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aturan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/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pedoman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dasar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dalam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pengembangan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perangkat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lunak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berikut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desain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interaksinya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dengan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mempertimbangkan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aspek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fisik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psikologi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sosial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pengguna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Usability Engineering [C3]; Know the User [C4]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c.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      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Mahasiswa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mampu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mengembangkan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menggunakan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konsep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permodelan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umpan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balik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untuk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menganalisa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interaksi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antara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manusia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dengan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perangkat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lunak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Usability Benchmarking [C5]; Quiz1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d.</a:t>
                      </a: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      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Mahasiswa mampu mendefinisikan proses desain yang berfokus pada pengguna yang secara eksplisit menempatkan pengguna bukan sebagai pembangun. 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Goal-Oriented Interaction Design [C6]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Goal-Oriented Interaction Design [C6]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Visual Design and Typography [C11]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Icon Design [C12]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e.</a:t>
                      </a:r>
                      <a:r>
                        <a:rPr lang="sv-SE" sz="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       </a:t>
                      </a:r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Mahasiswa mampu membangun aplikasi sederhana beserta petunjuk penggunaan, serta dokumentasinya yang mendukung antar muka pengguna.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Prototyping [C7]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Prototyping [C7]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f.</a:t>
                      </a: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       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Mahasiswa mampu membuat dan melakukan tes ketepatgunaan (</a:t>
                      </a:r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Usability Test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) pada perangkat lunak yang telah dikembangkan, melakukan evaluasi secara kuantitatif (utilitas, efisiensi, tingkat kemudahan penggunaan, dan tingkat kepuasan pengguna), dan melaporkannya.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Usability Inspection Methods [C8]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Usability Testing Methods [C9]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Usability in Practice [C10]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g. Mahasiswa mampu melaporkan dan mendiskusikan perkembangan teknologi interaksi natural (</a:t>
                      </a:r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Natural User Interface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) termutakhir: antarmuka sentuh (</a:t>
                      </a:r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Multi-touch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), antarmuka gerakan (</a:t>
                      </a:r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Gesture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), antarmuka gelombang otak (</a:t>
                      </a:r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Electroencephalography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), antarmuka gelombang otot (</a:t>
                      </a:r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Electromyography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281" marR="5281" marT="52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Video: Simplicity Sells</a:t>
            </a:r>
          </a:p>
        </p:txBody>
      </p:sp>
      <p:pic>
        <p:nvPicPr>
          <p:cNvPr id="6" name="DavidPogue_2006-480p-en.mp4">
            <a:hlinkClick r:id="" action="ppaction://media"/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162300" y="18478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Discussion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Suggest ideas for an interface which uses the properties of sound effectively</a:t>
            </a:r>
            <a:endParaRPr lang="id-ID" dirty="0"/>
          </a:p>
          <a:p>
            <a:pPr lvl="1"/>
            <a:r>
              <a:rPr lang="en-US" dirty="0"/>
              <a:t>think how sound could be</a:t>
            </a:r>
            <a:r>
              <a:rPr lang="id-ID" dirty="0"/>
              <a:t> </a:t>
            </a:r>
            <a:r>
              <a:rPr lang="en-US" dirty="0"/>
              <a:t>added to an application with which </a:t>
            </a:r>
            <a:r>
              <a:rPr lang="id-ID" dirty="0"/>
              <a:t>you are </a:t>
            </a:r>
            <a:r>
              <a:rPr lang="en-US" dirty="0"/>
              <a:t>familiar.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Discussion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Devise experiments to test the properties of (</a:t>
            </a:r>
            <a:r>
              <a:rPr lang="en-US" dirty="0" err="1"/>
              <a:t>i</a:t>
            </a:r>
            <a:r>
              <a:rPr lang="en-US" dirty="0"/>
              <a:t>) short-term memory (ii)</a:t>
            </a:r>
            <a:r>
              <a:rPr lang="id-ID" dirty="0"/>
              <a:t> </a:t>
            </a:r>
            <a:r>
              <a:rPr lang="en-US" dirty="0"/>
              <a:t>long-term memory</a:t>
            </a:r>
            <a:endParaRPr lang="id-ID" dirty="0"/>
          </a:p>
          <a:p>
            <a:pPr lvl="1"/>
            <a:r>
              <a:rPr lang="en-US" dirty="0"/>
              <a:t>Try out your experiments on your friends. </a:t>
            </a:r>
            <a:endParaRPr lang="id-ID" dirty="0"/>
          </a:p>
          <a:p>
            <a:pPr lvl="1"/>
            <a:r>
              <a:rPr lang="en-US" dirty="0"/>
              <a:t>Are your results</a:t>
            </a:r>
            <a:r>
              <a:rPr lang="id-ID" dirty="0"/>
              <a:t> </a:t>
            </a:r>
            <a:r>
              <a:rPr lang="en-US" dirty="0"/>
              <a:t>consistent with the properties described</a:t>
            </a:r>
            <a:r>
              <a:rPr lang="id-ID" dirty="0"/>
              <a:t>?</a:t>
            </a: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Discussion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Identify the goals and operators involved in the problem ‘delete the second</a:t>
            </a:r>
            <a:r>
              <a:rPr lang="id-ID" dirty="0"/>
              <a:t> </a:t>
            </a:r>
            <a:r>
              <a:rPr lang="en-US" dirty="0"/>
              <a:t>paragraph of the document’ on a word-processor.</a:t>
            </a:r>
            <a:r>
              <a:rPr lang="id-ID" dirty="0"/>
              <a:t> </a:t>
            </a:r>
          </a:p>
          <a:p>
            <a:endParaRPr lang="id-ID" dirty="0"/>
          </a:p>
          <a:p>
            <a:r>
              <a:rPr lang="en-US" dirty="0"/>
              <a:t>Now use a word</a:t>
            </a:r>
            <a:r>
              <a:rPr lang="id-ID" dirty="0"/>
              <a:t>-</a:t>
            </a:r>
            <a:r>
              <a:rPr lang="en-US" dirty="0"/>
              <a:t>processor</a:t>
            </a:r>
            <a:r>
              <a:rPr lang="id-ID" dirty="0"/>
              <a:t> </a:t>
            </a:r>
            <a:r>
              <a:rPr lang="en-US" dirty="0"/>
              <a:t>to delete a paragraph and note your actions, goals and sub-goals.</a:t>
            </a:r>
            <a:r>
              <a:rPr lang="id-ID" dirty="0"/>
              <a:t> </a:t>
            </a:r>
          </a:p>
          <a:p>
            <a:endParaRPr lang="id-ID" dirty="0"/>
          </a:p>
          <a:p>
            <a:r>
              <a:rPr lang="en-US" dirty="0"/>
              <a:t>How well did they match your earlier description?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Observe skilled and novice operators in a familiar domain, for example,</a:t>
            </a:r>
            <a:r>
              <a:rPr lang="id-ID" dirty="0"/>
              <a:t> </a:t>
            </a:r>
            <a:r>
              <a:rPr lang="en-US" dirty="0"/>
              <a:t>touch and ‘hunt-and-peck’ typists, expert and novice game players, or</a:t>
            </a:r>
            <a:r>
              <a:rPr lang="id-ID" dirty="0"/>
              <a:t> </a:t>
            </a:r>
            <a:r>
              <a:rPr lang="en-US" dirty="0"/>
              <a:t>expert and novice users of a computer application. </a:t>
            </a:r>
            <a:endParaRPr lang="id-ID" dirty="0"/>
          </a:p>
          <a:p>
            <a:r>
              <a:rPr lang="en-US" dirty="0"/>
              <a:t>What differences can</a:t>
            </a:r>
            <a:r>
              <a:rPr lang="id-ID" dirty="0"/>
              <a:t> </a:t>
            </a:r>
            <a:r>
              <a:rPr lang="en-US" dirty="0"/>
              <a:t>you discern between their behaviors?</a:t>
            </a:r>
            <a:endParaRPr lang="id-ID" dirty="0"/>
          </a:p>
          <a:p>
            <a:pPr lvl="1"/>
            <a:r>
              <a:rPr lang="en-US" dirty="0"/>
              <a:t>This is an exercise in observation. </a:t>
            </a:r>
            <a:r>
              <a:rPr lang="id-ID" dirty="0"/>
              <a:t>You </a:t>
            </a:r>
            <a:r>
              <a:rPr lang="en-US" dirty="0"/>
              <a:t>should think about skill acquisition,</a:t>
            </a:r>
            <a:r>
              <a:rPr lang="id-ID" dirty="0"/>
              <a:t> </a:t>
            </a:r>
            <a:r>
              <a:rPr lang="en-US" dirty="0"/>
              <a:t>proceduralization, chunking etc. </a:t>
            </a:r>
            <a:endParaRPr lang="id-ID" dirty="0"/>
          </a:p>
          <a:p>
            <a:pPr lvl="1"/>
            <a:r>
              <a:rPr lang="en-US" dirty="0"/>
              <a:t>Is there any evidence of this in practice? </a:t>
            </a:r>
            <a:endParaRPr lang="id-ID" dirty="0"/>
          </a:p>
          <a:p>
            <a:pPr lvl="1"/>
            <a:r>
              <a:rPr lang="en-US" dirty="0"/>
              <a:t>How do</a:t>
            </a:r>
            <a:r>
              <a:rPr lang="id-ID" dirty="0"/>
              <a:t> </a:t>
            </a:r>
            <a:r>
              <a:rPr lang="en-US" dirty="0"/>
              <a:t>the groups differ (speed, error, style, strategy)? </a:t>
            </a:r>
            <a:endParaRPr lang="id-ID" dirty="0"/>
          </a:p>
          <a:p>
            <a:pPr lvl="1"/>
            <a:r>
              <a:rPr lang="en-US" dirty="0"/>
              <a:t>Do the differences suggest different</a:t>
            </a:r>
            <a:r>
              <a:rPr lang="id-ID" dirty="0"/>
              <a:t> </a:t>
            </a:r>
            <a:r>
              <a:rPr lang="en-US" dirty="0"/>
              <a:t>skill levels</a:t>
            </a:r>
            <a:r>
              <a:rPr lang="id-ID" dirty="0"/>
              <a:t>?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Peraturan Akademik ITS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Pasal</a:t>
            </a:r>
            <a:r>
              <a:rPr lang="en-US" dirty="0"/>
              <a:t> 25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endParaRPr lang="id-ID" dirty="0"/>
          </a:p>
          <a:p>
            <a:pPr lvl="1">
              <a:buNone/>
            </a:pPr>
            <a:r>
              <a:rPr lang="en-US" dirty="0"/>
              <a:t>(1)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berhak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yang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semester. </a:t>
            </a:r>
            <a:endParaRPr lang="id-ID" dirty="0"/>
          </a:p>
          <a:p>
            <a:pPr lvl="1">
              <a:buNone/>
            </a:pPr>
            <a:r>
              <a:rPr lang="en-US" dirty="0"/>
              <a:t>(2)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perkuliahan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responsi</a:t>
            </a:r>
            <a:r>
              <a:rPr lang="en-US" dirty="0"/>
              <a:t>, seminar, </a:t>
            </a:r>
            <a:r>
              <a:rPr lang="en-US" dirty="0" err="1">
                <a:solidFill>
                  <a:srgbClr val="FF0000"/>
                </a:solidFill>
              </a:rPr>
              <a:t>tugas</a:t>
            </a:r>
            <a:r>
              <a:rPr lang="en-US" dirty="0"/>
              <a:t>, </a:t>
            </a:r>
            <a:r>
              <a:rPr lang="en-US" dirty="0" err="1"/>
              <a:t>praktikum</a:t>
            </a:r>
            <a:r>
              <a:rPr lang="en-US" dirty="0"/>
              <a:t>/studio,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asesmen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evaluasi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pembelajaran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yang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. </a:t>
            </a:r>
            <a:endParaRPr lang="id-ID" dirty="0"/>
          </a:p>
          <a:p>
            <a:pPr lvl="1">
              <a:buNone/>
            </a:pPr>
            <a:r>
              <a:rPr lang="en-US" dirty="0"/>
              <a:t>(3)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berhak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sekurang</a:t>
            </a:r>
            <a:r>
              <a:rPr lang="id-ID" dirty="0"/>
              <a:t>-</a:t>
            </a:r>
            <a:r>
              <a:rPr lang="en-US" dirty="0" err="1"/>
              <a:t>kurangnya</a:t>
            </a:r>
            <a:r>
              <a:rPr lang="en-US" dirty="0"/>
              <a:t> 90 </a:t>
            </a:r>
            <a:r>
              <a:rPr lang="en-US" dirty="0" err="1"/>
              <a:t>persen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yang </a:t>
            </a:r>
            <a:r>
              <a:rPr lang="en-US" dirty="0" err="1"/>
              <a:t>dijadwalkan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semester. </a:t>
            </a:r>
            <a:endParaRPr lang="id-ID" dirty="0"/>
          </a:p>
          <a:p>
            <a:pPr lvl="1">
              <a:buNone/>
            </a:pPr>
            <a:r>
              <a:rPr lang="en-US" dirty="0"/>
              <a:t>(4) </a:t>
            </a:r>
            <a:r>
              <a:rPr lang="en-US" b="1" dirty="0" err="1"/>
              <a:t>Mahasiswa</a:t>
            </a:r>
            <a:r>
              <a:rPr lang="en-US" b="1" dirty="0"/>
              <a:t> yang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mengikuti</a:t>
            </a:r>
            <a:r>
              <a:rPr lang="en-US" b="1" dirty="0"/>
              <a:t> </a:t>
            </a:r>
            <a:r>
              <a:rPr lang="en-US" b="1" dirty="0" err="1"/>
              <a:t>pembelajaran</a:t>
            </a:r>
            <a:r>
              <a:rPr lang="en-US" b="1" dirty="0"/>
              <a:t> </a:t>
            </a:r>
            <a:r>
              <a:rPr lang="en-US" b="1" dirty="0" err="1"/>
              <a:t>melebihi</a:t>
            </a:r>
            <a:r>
              <a:rPr lang="en-US" b="1" dirty="0"/>
              <a:t> 20 </a:t>
            </a:r>
            <a:r>
              <a:rPr lang="en-US" b="1" dirty="0" err="1"/>
              <a:t>persen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jumlah</a:t>
            </a:r>
            <a:r>
              <a:rPr lang="en-US" b="1" dirty="0"/>
              <a:t> yang </a:t>
            </a:r>
            <a:r>
              <a:rPr lang="en-US" b="1" dirty="0" err="1"/>
              <a:t>diselenggarakan</a:t>
            </a:r>
            <a:r>
              <a:rPr lang="en-US" b="1" dirty="0"/>
              <a:t>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satu</a:t>
            </a:r>
            <a:r>
              <a:rPr lang="en-US" b="1" dirty="0"/>
              <a:t> semester, </a:t>
            </a:r>
            <a:r>
              <a:rPr lang="en-US" b="1" dirty="0" err="1"/>
              <a:t>mata</a:t>
            </a:r>
            <a:r>
              <a:rPr lang="en-US" b="1" dirty="0"/>
              <a:t> </a:t>
            </a:r>
            <a:r>
              <a:rPr lang="en-US" b="1" dirty="0" err="1"/>
              <a:t>kuliah</a:t>
            </a:r>
            <a:r>
              <a:rPr lang="en-US" b="1" dirty="0"/>
              <a:t> yang </a:t>
            </a:r>
            <a:r>
              <a:rPr lang="en-US" b="1" dirty="0" err="1"/>
              <a:t>diikutinya</a:t>
            </a:r>
            <a:r>
              <a:rPr lang="en-US" b="1" dirty="0"/>
              <a:t> </a:t>
            </a:r>
            <a:r>
              <a:rPr lang="en-US" b="1" dirty="0" err="1"/>
              <a:t>dinyatakan</a:t>
            </a:r>
            <a:r>
              <a:rPr lang="en-US" b="1" dirty="0"/>
              <a:t> </a:t>
            </a:r>
            <a:r>
              <a:rPr lang="en-US" b="1" dirty="0" err="1"/>
              <a:t>gagal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nilai</a:t>
            </a:r>
            <a:r>
              <a:rPr lang="en-US" b="1" dirty="0"/>
              <a:t> E. </a:t>
            </a:r>
            <a:endParaRPr lang="id-ID" b="1" dirty="0"/>
          </a:p>
          <a:p>
            <a:pPr lvl="1">
              <a:buNone/>
            </a:pPr>
            <a:r>
              <a:rPr lang="en-US" dirty="0"/>
              <a:t>(5) </a:t>
            </a:r>
            <a:r>
              <a:rPr lang="en-US" dirty="0" err="1"/>
              <a:t>Pengecualian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ayat</a:t>
            </a:r>
            <a:r>
              <a:rPr lang="en-US" dirty="0"/>
              <a:t> (4)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melaksanakan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akademik</a:t>
            </a:r>
            <a:r>
              <a:rPr lang="en-US" dirty="0"/>
              <a:t>/</a:t>
            </a:r>
            <a:r>
              <a:rPr lang="en-US" dirty="0" err="1"/>
              <a:t>kemahasiswaan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seijin</a:t>
            </a:r>
            <a:r>
              <a:rPr lang="en-US" dirty="0"/>
              <a:t> </a:t>
            </a:r>
            <a:r>
              <a:rPr lang="en-US" dirty="0" err="1"/>
              <a:t>pimpinan</a:t>
            </a:r>
            <a:r>
              <a:rPr lang="en-US" dirty="0"/>
              <a:t> ITS,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sakit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keterangan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dokter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4261</Words>
  <Application>Microsoft Macintosh PowerPoint</Application>
  <PresentationFormat>On-screen Show (16:9)</PresentationFormat>
  <Paragraphs>454</Paragraphs>
  <Slides>84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Century Schoolbook</vt:lpstr>
      <vt:lpstr>Times New Roman</vt:lpstr>
      <vt:lpstr>Wingdings</vt:lpstr>
      <vt:lpstr>Wingdings 2</vt:lpstr>
      <vt:lpstr>WidescreenPresentation</vt:lpstr>
      <vt:lpstr>Office Theme</vt:lpstr>
      <vt:lpstr>INTERAKSI MANUSIA KOMPUTER (IMK)</vt:lpstr>
      <vt:lpstr>HUMAN COMPUTER INTERACTION (HCI)</vt:lpstr>
      <vt:lpstr>HCI</vt:lpstr>
      <vt:lpstr>ACM Computing Curricula</vt:lpstr>
      <vt:lpstr>IMK sesuai  Kurikulum Inf ITS 2018-2023</vt:lpstr>
      <vt:lpstr>Capaian Pembelajaran IMK sesuai  Kurikulum T.Inf ITS 2018-2023</vt:lpstr>
      <vt:lpstr>Buku Teks dan Pustaka Acuan (dosen: AY)</vt:lpstr>
      <vt:lpstr>Rancangan Pembelajaran IMK (dosen: AY)</vt:lpstr>
      <vt:lpstr>Peraturan Akademik ITS 2014</vt:lpstr>
      <vt:lpstr>Jadwal dan Kontak </vt:lpstr>
      <vt:lpstr>Any Questions?</vt:lpstr>
      <vt:lpstr>What is HCI?</vt:lpstr>
      <vt:lpstr>PowerPoint Presentation</vt:lpstr>
      <vt:lpstr>The Psychology of Usable Things</vt:lpstr>
      <vt:lpstr>The Frustrations of Everyday Life</vt:lpstr>
      <vt:lpstr>The Frustrations of Everyday Life</vt:lpstr>
      <vt:lpstr>PowerPoint Presentation</vt:lpstr>
      <vt:lpstr>Zeiss Slide Projector</vt:lpstr>
      <vt:lpstr>Where is the Toilet Paper?</vt:lpstr>
      <vt:lpstr>Where is the Toilet Paper?</vt:lpstr>
      <vt:lpstr>Shower Control</vt:lpstr>
      <vt:lpstr>Car Seat</vt:lpstr>
      <vt:lpstr>More Examples</vt:lpstr>
      <vt:lpstr>Section 2: The Psychology of Everyday Things</vt:lpstr>
      <vt:lpstr>Perceived and Real Affordances</vt:lpstr>
      <vt:lpstr>Real World Affordances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Labels</vt:lpstr>
      <vt:lpstr>GUI Affordances</vt:lpstr>
      <vt:lpstr>Mappings</vt:lpstr>
      <vt:lpstr>How should one arrange the hot plate controls on a cooker?</vt:lpstr>
      <vt:lpstr>How should one arrange the hot plate controls on a cooker?</vt:lpstr>
      <vt:lpstr>How should one arrange the hot plate controls on a cooker?</vt:lpstr>
      <vt:lpstr>Constraints</vt:lpstr>
      <vt:lpstr>Constraints in Lego Motorbike</vt:lpstr>
      <vt:lpstr>Constraints in Lego Motorbike</vt:lpstr>
      <vt:lpstr>Conventions</vt:lpstr>
      <vt:lpstr>The Principle of Causality</vt:lpstr>
      <vt:lpstr>The Principle of Causality</vt:lpstr>
      <vt:lpstr>The Structure of Human Memory</vt:lpstr>
      <vt:lpstr>The Structure of Human Memory</vt:lpstr>
      <vt:lpstr>The Structure of Human Memory</vt:lpstr>
      <vt:lpstr>The Structure of Human Memory</vt:lpstr>
      <vt:lpstr>The Structure of Human Memory</vt:lpstr>
      <vt:lpstr>The Structure of Human Memory</vt:lpstr>
      <vt:lpstr>The Structure of Human Memory</vt:lpstr>
      <vt:lpstr>The Structure of Human Memory</vt:lpstr>
      <vt:lpstr>The Structure of Human Memory</vt:lpstr>
      <vt:lpstr>Conceptual Models</vt:lpstr>
      <vt:lpstr>A Conceptual Model of a Fridge Freezer</vt:lpstr>
      <vt:lpstr>A Conceptual Model of a Fridge Freezer</vt:lpstr>
      <vt:lpstr>PowerPoint Presentation</vt:lpstr>
      <vt:lpstr>Projecting a Correct Conceptual Model</vt:lpstr>
      <vt:lpstr>A Pair of Scissors Projects a Good Conceptual Model</vt:lpstr>
      <vt:lpstr>A Digital Watch Projects No Visible Conceptual Model</vt:lpstr>
      <vt:lpstr>The Psychopathology of Computers: Usability “war stories” concerning computers . . .</vt:lpstr>
      <vt:lpstr>The Psychopathology of Computers: Usability “war stories” concerning computers . . .</vt:lpstr>
      <vt:lpstr>The Psychopathology of Computers: Usability “war stories” concerning computers . . .</vt:lpstr>
      <vt:lpstr>The Psychopathology of Computers: Usability “war stories” concerning computers . . .</vt:lpstr>
      <vt:lpstr>Interface Hall of Shame</vt:lpstr>
      <vt:lpstr>Interface Hall of Shame</vt:lpstr>
      <vt:lpstr>Interface Hall of Shame</vt:lpstr>
      <vt:lpstr>Interface Hall of Shame</vt:lpstr>
      <vt:lpstr>Interface Hall of Shame</vt:lpstr>
      <vt:lpstr>Interface Hall of Shame</vt:lpstr>
      <vt:lpstr>Interface Hall of Shame</vt:lpstr>
      <vt:lpstr>Interface Hall of Shame</vt:lpstr>
      <vt:lpstr>User-Centered Design</vt:lpstr>
      <vt:lpstr>System-Centered Design</vt:lpstr>
      <vt:lpstr>User-Centered Design</vt:lpstr>
      <vt:lpstr>PowerPoint Presentation</vt:lpstr>
      <vt:lpstr>User-Centered Design</vt:lpstr>
      <vt:lpstr>User-Centered Design</vt:lpstr>
      <vt:lpstr>Video: Simplicity Sells</vt:lpstr>
      <vt:lpstr>Discussion 1</vt:lpstr>
      <vt:lpstr>Discussion 2</vt:lpstr>
      <vt:lpstr>Discussion 3</vt:lpstr>
      <vt:lpstr>Exercise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2015-01-26T12:28:36Z</dcterms:created>
  <dcterms:modified xsi:type="dcterms:W3CDTF">2019-02-03T14:40:51Z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